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58" r:id="rId5"/>
    <p:sldId id="260" r:id="rId6"/>
    <p:sldId id="261" r:id="rId7"/>
    <p:sldId id="263" r:id="rId8"/>
    <p:sldId id="267" r:id="rId9"/>
    <p:sldId id="270" r:id="rId10"/>
    <p:sldId id="269" r:id="rId11"/>
    <p:sldId id="272" r:id="rId12"/>
    <p:sldId id="274" r:id="rId13"/>
    <p:sldId id="271" r:id="rId14"/>
    <p:sldId id="277" r:id="rId15"/>
    <p:sldId id="275" r:id="rId16"/>
    <p:sldId id="276" r:id="rId17"/>
    <p:sldId id="278" r:id="rId1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webPr allowPng="1" imgSz="1024x768" encoding="windows-1252"/>
  <p:clrMru>
    <a:srgbClr val="003300"/>
    <a:srgbClr val="FFD1A3"/>
    <a:srgbClr val="FFCC99"/>
    <a:srgbClr val="B9FFB9"/>
    <a:srgbClr val="FF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38" d="100"/>
          <a:sy n="38" d="100"/>
        </p:scale>
        <p:origin x="-1398"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BB64436-D547-401B-BA90-83F635122068}"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97B05FA-6E3D-4301-AA9F-B3A6B515A28B}"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D7EE598-071F-4BC2-80D3-FCA8D94AD87B}"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A822221-27EA-47D1-86CE-99C0D51E1CD3}"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9712F65-EB0D-4ADC-ADEA-364EFC569BF2}"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81C4360-CA02-4823-831E-176EEAE738F9}"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DF9EB2CC-613F-4C39-A173-57813DE913FD}"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0059008-B549-4E57-8344-7934CC605E9A}"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60AFE143-B03E-4627-9276-C2F8730C3FE1}"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D32B329-77FE-4955-A5DA-0769B3F6F8D1}"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57481C1-47F6-43BB-A726-2116C30C6128}"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FFD1A3"/>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012B94F3-B381-4CFF-B935-B58DF459031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slide" Target="slide12.xml"/><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2" Type="http://schemas.openxmlformats.org/officeDocument/2006/relationships/slide" Target="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5" Type="http://schemas.openxmlformats.org/officeDocument/2006/relationships/slide" Target="slide14.xml"/><Relationship Id="rId4" Type="http://schemas.openxmlformats.org/officeDocument/2006/relationships/image" Target="../media/image19.jpeg"/></Relationships>
</file>

<file path=ppt/slides/_rels/slide15.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slide" Target="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slide" Target="slide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slide" Target="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slide" Target="slide8.xml"/><Relationship Id="rId5" Type="http://schemas.openxmlformats.org/officeDocument/2006/relationships/image" Target="../media/image7.jpeg"/><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slide" Target="slide4.xml"/><Relationship Id="rId5" Type="http://schemas.openxmlformats.org/officeDocument/2006/relationships/image" Target="../media/image11.jpeg"/><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2" Type="http://schemas.openxmlformats.org/officeDocument/2006/relationships/slide" Target="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pPr eaLnBrk="1" hangingPunct="1"/>
            <a:endParaRPr lang="en-US" smtClean="0"/>
          </a:p>
        </p:txBody>
      </p:sp>
      <p:sp>
        <p:nvSpPr>
          <p:cNvPr id="2051" name="Rectangle 3"/>
          <p:cNvSpPr>
            <a:spLocks noGrp="1" noChangeArrowheads="1"/>
          </p:cNvSpPr>
          <p:nvPr>
            <p:ph type="subTitle" idx="1"/>
          </p:nvPr>
        </p:nvSpPr>
        <p:spPr/>
        <p:txBody>
          <a:bodyPr/>
          <a:lstStyle/>
          <a:p>
            <a:pPr eaLnBrk="1" hangingPunct="1"/>
            <a:endParaRPr lang="en-US" smtClean="0"/>
          </a:p>
        </p:txBody>
      </p:sp>
      <p:pic>
        <p:nvPicPr>
          <p:cNvPr id="2052" name="Picture 4" descr="Picture 122"/>
          <p:cNvPicPr>
            <a:picLocks noChangeAspect="1" noChangeArrowheads="1"/>
          </p:cNvPicPr>
          <p:nvPr/>
        </p:nvPicPr>
        <p:blipFill>
          <a:blip r:embed="rId2"/>
          <a:srcRect l="1527" t="2068" r="763" b="7330"/>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5" name="Picture 5" descr="Picture 182"/>
          <p:cNvPicPr>
            <a:picLocks noChangeAspect="1" noChangeArrowheads="1"/>
          </p:cNvPicPr>
          <p:nvPr/>
        </p:nvPicPr>
        <p:blipFill>
          <a:blip r:embed="rId2"/>
          <a:srcRect/>
          <a:stretch>
            <a:fillRect/>
          </a:stretch>
        </p:blipFill>
        <p:spPr bwMode="auto">
          <a:xfrm>
            <a:off x="1066800" y="282575"/>
            <a:ext cx="7239000" cy="5875338"/>
          </a:xfrm>
          <a:prstGeom prst="rect">
            <a:avLst/>
          </a:prstGeom>
          <a:noFill/>
          <a:ln w="9525">
            <a:noFill/>
            <a:miter lim="800000"/>
            <a:headEnd/>
            <a:tailEnd/>
          </a:ln>
        </p:spPr>
      </p:pic>
      <p:sp>
        <p:nvSpPr>
          <p:cNvPr id="11267" name="AutoShape 6">
            <a:hlinkClick r:id="rId3" action="ppaction://hlinksldjump" highlightClick="1"/>
          </p:cNvPr>
          <p:cNvSpPr>
            <a:spLocks noChangeArrowheads="1"/>
          </p:cNvSpPr>
          <p:nvPr/>
        </p:nvSpPr>
        <p:spPr bwMode="auto">
          <a:xfrm>
            <a:off x="8610600" y="6515100"/>
            <a:ext cx="381000" cy="228600"/>
          </a:xfrm>
          <a:prstGeom prst="actionButtonForwardNext">
            <a:avLst/>
          </a:prstGeom>
          <a:solidFill>
            <a:schemeClr val="accent1"/>
          </a:solidFill>
          <a:ln w="9525">
            <a:noFill/>
            <a:miter lim="800000"/>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3" presetClass="entr" presetSubtype="16" fill="hold" nodeType="clickEffect">
                                  <p:stCondLst>
                                    <p:cond delay="0"/>
                                  </p:stCondLst>
                                  <p:childTnLst>
                                    <p:set>
                                      <p:cBhvr>
                                        <p:cTn id="6" dur="1" fill="hold">
                                          <p:stCondLst>
                                            <p:cond delay="0"/>
                                          </p:stCondLst>
                                        </p:cTn>
                                        <p:tgtEl>
                                          <p:spTgt spid="15365"/>
                                        </p:tgtEl>
                                        <p:attrNameLst>
                                          <p:attrName>style.visibility</p:attrName>
                                        </p:attrNameLst>
                                      </p:cBhvr>
                                      <p:to>
                                        <p:strVal val="visible"/>
                                      </p:to>
                                    </p:set>
                                    <p:animEffect transition="in" filter="plus(in)">
                                      <p:cBhvr>
                                        <p:cTn id="7" dur="1000"/>
                                        <p:tgtEl>
                                          <p:spTgt spid="153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0" name="Picture 4" descr="Picture 183"/>
          <p:cNvPicPr>
            <a:picLocks noChangeAspect="1" noChangeArrowheads="1"/>
          </p:cNvPicPr>
          <p:nvPr/>
        </p:nvPicPr>
        <p:blipFill>
          <a:blip r:embed="rId2"/>
          <a:srcRect l="5356" t="2654" r="5356" b="4756"/>
          <a:stretch>
            <a:fillRect/>
          </a:stretch>
        </p:blipFill>
        <p:spPr bwMode="auto">
          <a:xfrm>
            <a:off x="2609850" y="152400"/>
            <a:ext cx="4857750" cy="6477000"/>
          </a:xfrm>
          <a:prstGeom prst="rect">
            <a:avLst/>
          </a:prstGeom>
          <a:noFill/>
          <a:ln w="9525">
            <a:noFill/>
            <a:miter lim="800000"/>
            <a:headEnd/>
            <a:tailEnd/>
          </a:ln>
        </p:spPr>
      </p:pic>
      <p:sp>
        <p:nvSpPr>
          <p:cNvPr id="12291" name="AutoShape 5">
            <a:hlinkClick r:id="rId3" action="ppaction://hlinksldjump" highlightClick="1"/>
          </p:cNvPr>
          <p:cNvSpPr>
            <a:spLocks noChangeArrowheads="1"/>
          </p:cNvSpPr>
          <p:nvPr/>
        </p:nvSpPr>
        <p:spPr bwMode="auto">
          <a:xfrm>
            <a:off x="8636000" y="6464300"/>
            <a:ext cx="381000" cy="228600"/>
          </a:xfrm>
          <a:prstGeom prst="actionButtonForwardNext">
            <a:avLst/>
          </a:prstGeom>
          <a:solidFill>
            <a:schemeClr val="accent1"/>
          </a:solidFill>
          <a:ln w="9525">
            <a:noFill/>
            <a:miter lim="800000"/>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nodeType="clickEffect">
                                  <p:stCondLst>
                                    <p:cond delay="0"/>
                                  </p:stCondLst>
                                  <p:childTnLst>
                                    <p:set>
                                      <p:cBhvr>
                                        <p:cTn id="6" dur="1" fill="hold">
                                          <p:stCondLst>
                                            <p:cond delay="0"/>
                                          </p:stCondLst>
                                        </p:cTn>
                                        <p:tgtEl>
                                          <p:spTgt spid="19460"/>
                                        </p:tgtEl>
                                        <p:attrNameLst>
                                          <p:attrName>style.visibility</p:attrName>
                                        </p:attrNameLst>
                                      </p:cBhvr>
                                      <p:to>
                                        <p:strVal val="visible"/>
                                      </p:to>
                                    </p:set>
                                    <p:anim calcmode="lin" valueType="num">
                                      <p:cBhvr>
                                        <p:cTn id="7" dur="1000" fill="hold"/>
                                        <p:tgtEl>
                                          <p:spTgt spid="19460"/>
                                        </p:tgtEl>
                                        <p:attrNameLst>
                                          <p:attrName>ppt_w</p:attrName>
                                        </p:attrNameLst>
                                      </p:cBhvr>
                                      <p:tavLst>
                                        <p:tav tm="0">
                                          <p:val>
                                            <p:strVal val="#ppt_w*0.70"/>
                                          </p:val>
                                        </p:tav>
                                        <p:tav tm="100000">
                                          <p:val>
                                            <p:strVal val="#ppt_w"/>
                                          </p:val>
                                        </p:tav>
                                      </p:tavLst>
                                    </p:anim>
                                    <p:anim calcmode="lin" valueType="num">
                                      <p:cBhvr>
                                        <p:cTn id="8" dur="1000" fill="hold"/>
                                        <p:tgtEl>
                                          <p:spTgt spid="19460"/>
                                        </p:tgtEl>
                                        <p:attrNameLst>
                                          <p:attrName>ppt_h</p:attrName>
                                        </p:attrNameLst>
                                      </p:cBhvr>
                                      <p:tavLst>
                                        <p:tav tm="0">
                                          <p:val>
                                            <p:strVal val="#ppt_h"/>
                                          </p:val>
                                        </p:tav>
                                        <p:tav tm="100000">
                                          <p:val>
                                            <p:strVal val="#ppt_h"/>
                                          </p:val>
                                        </p:tav>
                                      </p:tavLst>
                                    </p:anim>
                                    <p:animEffect transition="in" filter="fade">
                                      <p:cBhvr>
                                        <p:cTn id="9" dur="1000"/>
                                        <p:tgtEl>
                                          <p:spTgt spid="194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9" name="Picture 5" descr="Picture 184"/>
          <p:cNvPicPr>
            <a:picLocks noChangeAspect="1" noChangeArrowheads="1"/>
          </p:cNvPicPr>
          <p:nvPr/>
        </p:nvPicPr>
        <p:blipFill>
          <a:blip r:embed="rId2"/>
          <a:srcRect/>
          <a:stretch>
            <a:fillRect/>
          </a:stretch>
        </p:blipFill>
        <p:spPr bwMode="auto">
          <a:xfrm>
            <a:off x="177800" y="152400"/>
            <a:ext cx="3886200" cy="3008313"/>
          </a:xfrm>
          <a:prstGeom prst="rect">
            <a:avLst/>
          </a:prstGeom>
          <a:noFill/>
          <a:ln w="9525">
            <a:noFill/>
            <a:miter lim="800000"/>
            <a:headEnd/>
            <a:tailEnd/>
          </a:ln>
        </p:spPr>
      </p:pic>
      <p:grpSp>
        <p:nvGrpSpPr>
          <p:cNvPr id="2" name="Group 7"/>
          <p:cNvGrpSpPr>
            <a:grpSpLocks/>
          </p:cNvGrpSpPr>
          <p:nvPr/>
        </p:nvGrpSpPr>
        <p:grpSpPr bwMode="auto">
          <a:xfrm>
            <a:off x="4338638" y="533400"/>
            <a:ext cx="4618037" cy="5207000"/>
            <a:chOff x="2733" y="336"/>
            <a:chExt cx="2909" cy="3280"/>
          </a:xfrm>
        </p:grpSpPr>
        <p:pic>
          <p:nvPicPr>
            <p:cNvPr id="13320" name="Picture 4" descr="dungquat%202"/>
            <p:cNvPicPr>
              <a:picLocks noChangeAspect="1" noChangeArrowheads="1"/>
            </p:cNvPicPr>
            <p:nvPr/>
          </p:nvPicPr>
          <p:blipFill>
            <a:blip r:embed="rId3"/>
            <a:srcRect/>
            <a:stretch>
              <a:fillRect/>
            </a:stretch>
          </p:blipFill>
          <p:spPr bwMode="auto">
            <a:xfrm>
              <a:off x="2733" y="336"/>
              <a:ext cx="2909" cy="2976"/>
            </a:xfrm>
            <a:prstGeom prst="rect">
              <a:avLst/>
            </a:prstGeom>
            <a:noFill/>
            <a:ln w="9525">
              <a:noFill/>
              <a:miter lim="800000"/>
              <a:headEnd/>
              <a:tailEnd/>
            </a:ln>
          </p:spPr>
        </p:pic>
        <p:sp>
          <p:nvSpPr>
            <p:cNvPr id="13321" name="Rectangle 6"/>
            <p:cNvSpPr>
              <a:spLocks noChangeArrowheads="1"/>
            </p:cNvSpPr>
            <p:nvPr/>
          </p:nvSpPr>
          <p:spPr bwMode="auto">
            <a:xfrm>
              <a:off x="3136" y="3280"/>
              <a:ext cx="2064" cy="336"/>
            </a:xfrm>
            <a:prstGeom prst="rect">
              <a:avLst/>
            </a:prstGeom>
            <a:noFill/>
            <a:ln w="9525">
              <a:noFill/>
              <a:miter lim="800000"/>
              <a:headEnd/>
              <a:tailEnd/>
            </a:ln>
          </p:spPr>
          <p:txBody>
            <a:bodyPr/>
            <a:lstStyle/>
            <a:p>
              <a:pPr marL="342900" indent="-342900" algn="ctr">
                <a:spcBef>
                  <a:spcPct val="20000"/>
                </a:spcBef>
              </a:pPr>
              <a:r>
                <a:rPr lang="en-US" i="1">
                  <a:solidFill>
                    <a:srgbClr val="000066"/>
                  </a:solidFill>
                </a:rPr>
                <a:t> Khu công nghiệp Dung Quất</a:t>
              </a:r>
            </a:p>
          </p:txBody>
        </p:sp>
      </p:grpSp>
      <p:grpSp>
        <p:nvGrpSpPr>
          <p:cNvPr id="3" name="Group 8"/>
          <p:cNvGrpSpPr>
            <a:grpSpLocks/>
          </p:cNvGrpSpPr>
          <p:nvPr/>
        </p:nvGrpSpPr>
        <p:grpSpPr bwMode="auto">
          <a:xfrm>
            <a:off x="304800" y="3302000"/>
            <a:ext cx="3581400" cy="3181350"/>
            <a:chOff x="1680" y="1404"/>
            <a:chExt cx="2256" cy="2004"/>
          </a:xfrm>
        </p:grpSpPr>
        <p:pic>
          <p:nvPicPr>
            <p:cNvPr id="13318" name="Picture 9" descr="cong trinh nha may loc dau"/>
            <p:cNvPicPr>
              <a:picLocks noChangeAspect="1" noChangeArrowheads="1"/>
            </p:cNvPicPr>
            <p:nvPr/>
          </p:nvPicPr>
          <p:blipFill>
            <a:blip r:embed="rId4"/>
            <a:srcRect/>
            <a:stretch>
              <a:fillRect/>
            </a:stretch>
          </p:blipFill>
          <p:spPr bwMode="auto">
            <a:xfrm>
              <a:off x="1680" y="1404"/>
              <a:ext cx="2256" cy="1692"/>
            </a:xfrm>
            <a:prstGeom prst="rect">
              <a:avLst/>
            </a:prstGeom>
            <a:noFill/>
            <a:ln w="9525">
              <a:noFill/>
              <a:miter lim="800000"/>
              <a:headEnd/>
              <a:tailEnd/>
            </a:ln>
          </p:spPr>
        </p:pic>
        <p:sp>
          <p:nvSpPr>
            <p:cNvPr id="13319" name="Rectangle 10"/>
            <p:cNvSpPr>
              <a:spLocks noChangeArrowheads="1"/>
            </p:cNvSpPr>
            <p:nvPr/>
          </p:nvSpPr>
          <p:spPr bwMode="auto">
            <a:xfrm>
              <a:off x="1824" y="3072"/>
              <a:ext cx="1968" cy="336"/>
            </a:xfrm>
            <a:prstGeom prst="rect">
              <a:avLst/>
            </a:prstGeom>
            <a:noFill/>
            <a:ln w="9525">
              <a:noFill/>
              <a:miter lim="800000"/>
              <a:headEnd/>
              <a:tailEnd/>
            </a:ln>
          </p:spPr>
          <p:txBody>
            <a:bodyPr/>
            <a:lstStyle/>
            <a:p>
              <a:pPr marL="342900" indent="-342900" algn="ctr">
                <a:spcBef>
                  <a:spcPct val="20000"/>
                </a:spcBef>
              </a:pPr>
              <a:r>
                <a:rPr lang="en-US" i="1">
                  <a:solidFill>
                    <a:srgbClr val="000066"/>
                  </a:solidFill>
                </a:rPr>
                <a:t>Nhà máy lọc dầu Dung Quất</a:t>
              </a:r>
            </a:p>
          </p:txBody>
        </p:sp>
      </p:grpSp>
      <p:sp>
        <p:nvSpPr>
          <p:cNvPr id="13317" name="AutoShape 11">
            <a:hlinkClick r:id="rId5" action="ppaction://hlinksldjump" highlightClick="1"/>
          </p:cNvPr>
          <p:cNvSpPr>
            <a:spLocks noChangeArrowheads="1"/>
          </p:cNvSpPr>
          <p:nvPr/>
        </p:nvSpPr>
        <p:spPr bwMode="auto">
          <a:xfrm>
            <a:off x="8610600" y="6400800"/>
            <a:ext cx="381000" cy="228600"/>
          </a:xfrm>
          <a:prstGeom prst="actionButtonForwardNext">
            <a:avLst/>
          </a:prstGeom>
          <a:solidFill>
            <a:schemeClr val="accent1"/>
          </a:solidFill>
          <a:ln w="9525">
            <a:noFill/>
            <a:miter lim="800000"/>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21509"/>
                                        </p:tgtEl>
                                        <p:attrNameLst>
                                          <p:attrName>style.visibility</p:attrName>
                                        </p:attrNameLst>
                                      </p:cBhvr>
                                      <p:to>
                                        <p:strVal val="visible"/>
                                      </p:to>
                                    </p:set>
                                    <p:anim calcmode="lin" valueType="num">
                                      <p:cBhvr>
                                        <p:cTn id="7" dur="1000" fill="hold"/>
                                        <p:tgtEl>
                                          <p:spTgt spid="21509"/>
                                        </p:tgtEl>
                                        <p:attrNameLst>
                                          <p:attrName>ppt_w</p:attrName>
                                        </p:attrNameLst>
                                      </p:cBhvr>
                                      <p:tavLst>
                                        <p:tav tm="0">
                                          <p:val>
                                            <p:fltVal val="0"/>
                                          </p:val>
                                        </p:tav>
                                        <p:tav tm="100000">
                                          <p:val>
                                            <p:strVal val="#ppt_w"/>
                                          </p:val>
                                        </p:tav>
                                      </p:tavLst>
                                    </p:anim>
                                    <p:anim calcmode="lin" valueType="num">
                                      <p:cBhvr>
                                        <p:cTn id="8" dur="1000" fill="hold"/>
                                        <p:tgtEl>
                                          <p:spTgt spid="21509"/>
                                        </p:tgtEl>
                                        <p:attrNameLst>
                                          <p:attrName>ppt_h</p:attrName>
                                        </p:attrNameLst>
                                      </p:cBhvr>
                                      <p:tavLst>
                                        <p:tav tm="0">
                                          <p:val>
                                            <p:fltVal val="0"/>
                                          </p:val>
                                        </p:tav>
                                        <p:tav tm="100000">
                                          <p:val>
                                            <p:strVal val="#ppt_h"/>
                                          </p:val>
                                        </p:tav>
                                      </p:tavLst>
                                    </p:anim>
                                    <p:anim calcmode="lin" valueType="num">
                                      <p:cBhvr>
                                        <p:cTn id="9" dur="1000" fill="hold"/>
                                        <p:tgtEl>
                                          <p:spTgt spid="21509"/>
                                        </p:tgtEl>
                                        <p:attrNameLst>
                                          <p:attrName>style.rotation</p:attrName>
                                        </p:attrNameLst>
                                      </p:cBhvr>
                                      <p:tavLst>
                                        <p:tav tm="0">
                                          <p:val>
                                            <p:fltVal val="90"/>
                                          </p:val>
                                        </p:tav>
                                        <p:tav tm="100000">
                                          <p:val>
                                            <p:fltVal val="0"/>
                                          </p:val>
                                        </p:tav>
                                      </p:tavLst>
                                    </p:anim>
                                    <p:animEffect transition="in" filter="fade">
                                      <p:cBhvr>
                                        <p:cTn id="10" dur="1000"/>
                                        <p:tgtEl>
                                          <p:spTgt spid="21509"/>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1" presetClass="entr" presetSubtype="0" fill="hold" nodeType="clickEffect">
                                  <p:stCondLst>
                                    <p:cond delay="0"/>
                                  </p:stCondLst>
                                  <p:iterate type="lt">
                                    <p:tmPct val="5000"/>
                                  </p:iterate>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 calcmode="lin" valueType="num">
                                      <p:cBhvr>
                                        <p:cTn id="17" dur="1000" fill="hold"/>
                                        <p:tgtEl>
                                          <p:spTgt spid="2"/>
                                        </p:tgtEl>
                                        <p:attrNameLst>
                                          <p:attrName>style.rotation</p:attrName>
                                        </p:attrNameLst>
                                      </p:cBhvr>
                                      <p:tavLst>
                                        <p:tav tm="0">
                                          <p:val>
                                            <p:fltVal val="90"/>
                                          </p:val>
                                        </p:tav>
                                        <p:tav tm="100000">
                                          <p:val>
                                            <p:fltVal val="0"/>
                                          </p:val>
                                        </p:tav>
                                      </p:tavLst>
                                    </p:anim>
                                    <p:animEffect transition="in" filter="fade">
                                      <p:cBhvr>
                                        <p:cTn id="18" dur="1000"/>
                                        <p:tgtEl>
                                          <p:spTgt spid="2"/>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31" presetClass="entr" presetSubtype="0" fill="hold" nodeType="clickEffect">
                                  <p:stCondLst>
                                    <p:cond delay="0"/>
                                  </p:stCondLst>
                                  <p:iterate type="lt">
                                    <p:tmPct val="5000"/>
                                  </p:iterate>
                                  <p:childTnLst>
                                    <p:set>
                                      <p:cBhvr>
                                        <p:cTn id="22" dur="1" fill="hold">
                                          <p:stCondLst>
                                            <p:cond delay="0"/>
                                          </p:stCondLst>
                                        </p:cTn>
                                        <p:tgtEl>
                                          <p:spTgt spid="3"/>
                                        </p:tgtEl>
                                        <p:attrNameLst>
                                          <p:attrName>style.visibility</p:attrName>
                                        </p:attrNameLst>
                                      </p:cBhvr>
                                      <p:to>
                                        <p:strVal val="visible"/>
                                      </p:to>
                                    </p:set>
                                    <p:anim calcmode="lin" valueType="num">
                                      <p:cBhvr>
                                        <p:cTn id="23" dur="1000" fill="hold"/>
                                        <p:tgtEl>
                                          <p:spTgt spid="3"/>
                                        </p:tgtEl>
                                        <p:attrNameLst>
                                          <p:attrName>ppt_w</p:attrName>
                                        </p:attrNameLst>
                                      </p:cBhvr>
                                      <p:tavLst>
                                        <p:tav tm="0">
                                          <p:val>
                                            <p:fltVal val="0"/>
                                          </p:val>
                                        </p:tav>
                                        <p:tav tm="100000">
                                          <p:val>
                                            <p:strVal val="#ppt_w"/>
                                          </p:val>
                                        </p:tav>
                                      </p:tavLst>
                                    </p:anim>
                                    <p:anim calcmode="lin" valueType="num">
                                      <p:cBhvr>
                                        <p:cTn id="24" dur="1000" fill="hold"/>
                                        <p:tgtEl>
                                          <p:spTgt spid="3"/>
                                        </p:tgtEl>
                                        <p:attrNameLst>
                                          <p:attrName>ppt_h</p:attrName>
                                        </p:attrNameLst>
                                      </p:cBhvr>
                                      <p:tavLst>
                                        <p:tav tm="0">
                                          <p:val>
                                            <p:fltVal val="0"/>
                                          </p:val>
                                        </p:tav>
                                        <p:tav tm="100000">
                                          <p:val>
                                            <p:strVal val="#ppt_h"/>
                                          </p:val>
                                        </p:tav>
                                      </p:tavLst>
                                    </p:anim>
                                    <p:anim calcmode="lin" valueType="num">
                                      <p:cBhvr>
                                        <p:cTn id="25" dur="1000" fill="hold"/>
                                        <p:tgtEl>
                                          <p:spTgt spid="3"/>
                                        </p:tgtEl>
                                        <p:attrNameLst>
                                          <p:attrName>style.rotation</p:attrName>
                                        </p:attrNameLst>
                                      </p:cBhvr>
                                      <p:tavLst>
                                        <p:tav tm="0">
                                          <p:val>
                                            <p:fltVal val="90"/>
                                          </p:val>
                                        </p:tav>
                                        <p:tav tm="100000">
                                          <p:val>
                                            <p:fltVal val="0"/>
                                          </p:val>
                                        </p:tav>
                                      </p:tavLst>
                                    </p:anim>
                                    <p:animEffect transition="in" filter="fade">
                                      <p:cBhvr>
                                        <p:cTn id="26"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4"/>
          <p:cNvSpPr>
            <a:spLocks noChangeArrowheads="1"/>
          </p:cNvSpPr>
          <p:nvPr/>
        </p:nvSpPr>
        <p:spPr bwMode="auto">
          <a:xfrm>
            <a:off x="1371600" y="2197100"/>
            <a:ext cx="6400800" cy="990600"/>
          </a:xfrm>
          <a:prstGeom prst="rect">
            <a:avLst/>
          </a:prstGeom>
          <a:noFill/>
          <a:ln w="9525">
            <a:noFill/>
            <a:miter lim="800000"/>
            <a:headEnd/>
            <a:tailEnd/>
          </a:ln>
        </p:spPr>
        <p:txBody>
          <a:bodyPr/>
          <a:lstStyle/>
          <a:p>
            <a:pPr algn="ctr">
              <a:spcBef>
                <a:spcPct val="20000"/>
              </a:spcBef>
            </a:pPr>
            <a:endParaRPr lang="en-US" sz="3200"/>
          </a:p>
        </p:txBody>
      </p:sp>
      <p:sp>
        <p:nvSpPr>
          <p:cNvPr id="14339" name="Rectangle 5"/>
          <p:cNvSpPr>
            <a:spLocks noChangeArrowheads="1"/>
          </p:cNvSpPr>
          <p:nvPr/>
        </p:nvSpPr>
        <p:spPr bwMode="auto">
          <a:xfrm>
            <a:off x="1371600" y="2273300"/>
            <a:ext cx="6400800" cy="990600"/>
          </a:xfrm>
          <a:prstGeom prst="rect">
            <a:avLst/>
          </a:prstGeom>
          <a:noFill/>
          <a:ln w="9525">
            <a:noFill/>
            <a:miter lim="800000"/>
            <a:headEnd/>
            <a:tailEnd/>
          </a:ln>
        </p:spPr>
        <p:txBody>
          <a:bodyPr/>
          <a:lstStyle/>
          <a:p>
            <a:pPr algn="ctr">
              <a:spcBef>
                <a:spcPct val="20000"/>
              </a:spcBef>
            </a:pPr>
            <a:endParaRPr lang="en-US" sz="3200"/>
          </a:p>
        </p:txBody>
      </p:sp>
      <p:sp>
        <p:nvSpPr>
          <p:cNvPr id="14340" name="Rectangle 6"/>
          <p:cNvSpPr>
            <a:spLocks noChangeArrowheads="1"/>
          </p:cNvSpPr>
          <p:nvPr/>
        </p:nvSpPr>
        <p:spPr bwMode="auto">
          <a:xfrm>
            <a:off x="533400" y="1219200"/>
            <a:ext cx="8077200" cy="914400"/>
          </a:xfrm>
          <a:prstGeom prst="rect">
            <a:avLst/>
          </a:prstGeom>
          <a:noFill/>
          <a:ln w="9525">
            <a:noFill/>
            <a:miter lim="800000"/>
            <a:headEnd/>
            <a:tailEnd/>
          </a:ln>
        </p:spPr>
        <p:txBody>
          <a:bodyPr/>
          <a:lstStyle/>
          <a:p>
            <a:pPr algn="ctr">
              <a:spcBef>
                <a:spcPct val="20000"/>
              </a:spcBef>
            </a:pPr>
            <a:r>
              <a:rPr lang="en-US" sz="2600" b="1">
                <a:solidFill>
                  <a:srgbClr val="FF0000"/>
                </a:solidFill>
              </a:rPr>
              <a:t>NGƯỜI DÂN VÀ HOẠT ĐỘNG SẢN XUẤT Ở ĐỒNG BẰNG DUYÊN HẢI MIỀN TRUNG </a:t>
            </a:r>
            <a:r>
              <a:rPr lang="en-US" sz="2400" b="1">
                <a:solidFill>
                  <a:schemeClr val="accent2"/>
                </a:solidFill>
              </a:rPr>
              <a:t>(tiếp theo)</a:t>
            </a:r>
          </a:p>
        </p:txBody>
      </p:sp>
      <p:sp>
        <p:nvSpPr>
          <p:cNvPr id="14341" name="Rectangle 7"/>
          <p:cNvSpPr>
            <a:spLocks noChangeArrowheads="1"/>
          </p:cNvSpPr>
          <p:nvPr/>
        </p:nvSpPr>
        <p:spPr bwMode="auto">
          <a:xfrm>
            <a:off x="381000" y="2209800"/>
            <a:ext cx="8153400" cy="533400"/>
          </a:xfrm>
          <a:prstGeom prst="rect">
            <a:avLst/>
          </a:prstGeom>
          <a:noFill/>
          <a:ln w="9525">
            <a:noFill/>
            <a:miter lim="800000"/>
            <a:headEnd/>
            <a:tailEnd/>
          </a:ln>
        </p:spPr>
        <p:txBody>
          <a:bodyPr/>
          <a:lstStyle/>
          <a:p>
            <a:pPr>
              <a:spcBef>
                <a:spcPct val="20000"/>
              </a:spcBef>
            </a:pPr>
            <a:r>
              <a:rPr lang="en-US" sz="2400" b="1" i="1">
                <a:solidFill>
                  <a:srgbClr val="000066"/>
                </a:solidFill>
              </a:rPr>
              <a:t>3. Hoạt động du lịch.</a:t>
            </a:r>
          </a:p>
        </p:txBody>
      </p:sp>
      <p:sp>
        <p:nvSpPr>
          <p:cNvPr id="14342" name="AutoShape 8">
            <a:hlinkClick r:id="rId2" action="ppaction://hlinksldjump" highlightClick="1"/>
          </p:cNvPr>
          <p:cNvSpPr>
            <a:spLocks noChangeArrowheads="1"/>
          </p:cNvSpPr>
          <p:nvPr/>
        </p:nvSpPr>
        <p:spPr bwMode="auto">
          <a:xfrm>
            <a:off x="8610600" y="6400800"/>
            <a:ext cx="381000" cy="228600"/>
          </a:xfrm>
          <a:prstGeom prst="actionButtonForwardNext">
            <a:avLst/>
          </a:prstGeom>
          <a:solidFill>
            <a:schemeClr val="accent1"/>
          </a:solidFill>
          <a:ln w="9525">
            <a:noFill/>
            <a:miter lim="800000"/>
            <a:headEnd/>
            <a:tailEnd/>
          </a:ln>
        </p:spPr>
        <p:txBody>
          <a:bodyPr wrap="none" anchor="ctr"/>
          <a:lstStyle/>
          <a:p>
            <a:endParaRPr lang="en-US"/>
          </a:p>
        </p:txBody>
      </p:sp>
      <p:sp>
        <p:nvSpPr>
          <p:cNvPr id="14343" name="Rectangle 9"/>
          <p:cNvSpPr>
            <a:spLocks noChangeArrowheads="1"/>
          </p:cNvSpPr>
          <p:nvPr/>
        </p:nvSpPr>
        <p:spPr bwMode="auto">
          <a:xfrm>
            <a:off x="381000" y="2628900"/>
            <a:ext cx="8305800" cy="1295400"/>
          </a:xfrm>
          <a:prstGeom prst="rect">
            <a:avLst/>
          </a:prstGeom>
          <a:noFill/>
          <a:ln w="9525">
            <a:noFill/>
            <a:miter lim="800000"/>
            <a:headEnd/>
            <a:tailEnd/>
          </a:ln>
        </p:spPr>
        <p:txBody>
          <a:bodyPr/>
          <a:lstStyle/>
          <a:p>
            <a:pPr algn="just">
              <a:spcBef>
                <a:spcPct val="20000"/>
              </a:spcBef>
            </a:pPr>
            <a:r>
              <a:rPr lang="en-US" sz="2400">
                <a:solidFill>
                  <a:srgbClr val="000066"/>
                </a:solidFill>
              </a:rPr>
              <a:t>- Duyên hải miền Trung có nhiều bãi biển đẹp, bằng phẳng, phủ cát trắng, nước biển trong xanh thuận lợi cho du lịch phát triển.</a:t>
            </a:r>
          </a:p>
        </p:txBody>
      </p:sp>
      <p:sp>
        <p:nvSpPr>
          <p:cNvPr id="14344" name="Rectangle 11"/>
          <p:cNvSpPr>
            <a:spLocks noChangeArrowheads="1"/>
          </p:cNvSpPr>
          <p:nvPr/>
        </p:nvSpPr>
        <p:spPr bwMode="auto">
          <a:xfrm>
            <a:off x="381000" y="3784600"/>
            <a:ext cx="8153400" cy="533400"/>
          </a:xfrm>
          <a:prstGeom prst="rect">
            <a:avLst/>
          </a:prstGeom>
          <a:noFill/>
          <a:ln w="9525">
            <a:noFill/>
            <a:miter lim="800000"/>
            <a:headEnd/>
            <a:tailEnd/>
          </a:ln>
        </p:spPr>
        <p:txBody>
          <a:bodyPr/>
          <a:lstStyle/>
          <a:p>
            <a:pPr>
              <a:spcBef>
                <a:spcPct val="20000"/>
              </a:spcBef>
            </a:pPr>
            <a:r>
              <a:rPr lang="en-US" sz="2400" b="1" i="1">
                <a:solidFill>
                  <a:srgbClr val="000066"/>
                </a:solidFill>
              </a:rPr>
              <a:t>4. Phát triển kinh tế.</a:t>
            </a:r>
          </a:p>
        </p:txBody>
      </p:sp>
      <p:sp>
        <p:nvSpPr>
          <p:cNvPr id="18444" name="Rectangle 12"/>
          <p:cNvSpPr>
            <a:spLocks noChangeArrowheads="1"/>
          </p:cNvSpPr>
          <p:nvPr/>
        </p:nvSpPr>
        <p:spPr bwMode="auto">
          <a:xfrm>
            <a:off x="381000" y="4178300"/>
            <a:ext cx="8305800" cy="838200"/>
          </a:xfrm>
          <a:prstGeom prst="rect">
            <a:avLst/>
          </a:prstGeom>
          <a:noFill/>
          <a:ln w="9525">
            <a:noFill/>
            <a:miter lim="800000"/>
            <a:headEnd/>
            <a:tailEnd/>
          </a:ln>
        </p:spPr>
        <p:txBody>
          <a:bodyPr/>
          <a:lstStyle/>
          <a:p>
            <a:pPr algn="just">
              <a:spcBef>
                <a:spcPct val="20000"/>
              </a:spcBef>
            </a:pPr>
            <a:r>
              <a:rPr lang="en-US" sz="2400">
                <a:solidFill>
                  <a:srgbClr val="000066"/>
                </a:solidFill>
              </a:rPr>
              <a:t>- Phát triển ngành công nghiệp đóng tàu và sửa chữa tàu thuyền, sản xuất đường, công nghiệp lọc dầu.</a:t>
            </a:r>
          </a:p>
        </p:txBody>
      </p:sp>
      <p:sp>
        <p:nvSpPr>
          <p:cNvPr id="18448" name="Rectangle 16"/>
          <p:cNvSpPr>
            <a:spLocks noChangeArrowheads="1"/>
          </p:cNvSpPr>
          <p:nvPr/>
        </p:nvSpPr>
        <p:spPr bwMode="auto">
          <a:xfrm>
            <a:off x="381000" y="5054600"/>
            <a:ext cx="8153400" cy="533400"/>
          </a:xfrm>
          <a:prstGeom prst="rect">
            <a:avLst/>
          </a:prstGeom>
          <a:noFill/>
          <a:ln w="9525">
            <a:noFill/>
            <a:miter lim="800000"/>
            <a:headEnd/>
            <a:tailEnd/>
          </a:ln>
        </p:spPr>
        <p:txBody>
          <a:bodyPr/>
          <a:lstStyle/>
          <a:p>
            <a:pPr>
              <a:spcBef>
                <a:spcPct val="20000"/>
              </a:spcBef>
            </a:pPr>
            <a:r>
              <a:rPr lang="en-US" sz="2400" b="1" i="1">
                <a:solidFill>
                  <a:srgbClr val="000066"/>
                </a:solidFill>
              </a:rPr>
              <a:t>5. Lễ hội.</a:t>
            </a:r>
          </a:p>
        </p:txBody>
      </p:sp>
      <p:sp>
        <p:nvSpPr>
          <p:cNvPr id="14347" name="Rectangle 19"/>
          <p:cNvSpPr>
            <a:spLocks noChangeArrowheads="1"/>
          </p:cNvSpPr>
          <p:nvPr/>
        </p:nvSpPr>
        <p:spPr bwMode="auto">
          <a:xfrm>
            <a:off x="685800" y="228600"/>
            <a:ext cx="7772400" cy="533400"/>
          </a:xfrm>
          <a:prstGeom prst="rect">
            <a:avLst/>
          </a:prstGeom>
          <a:noFill/>
          <a:ln w="9525">
            <a:noFill/>
            <a:miter lim="800000"/>
            <a:headEnd/>
            <a:tailEnd/>
          </a:ln>
        </p:spPr>
        <p:txBody>
          <a:bodyPr anchor="ctr"/>
          <a:lstStyle/>
          <a:p>
            <a:pPr algn="ctr"/>
            <a:r>
              <a:rPr lang="en-US" sz="2400" b="1" i="1">
                <a:solidFill>
                  <a:srgbClr val="000066"/>
                </a:solidFill>
              </a:rPr>
              <a:t/>
            </a:r>
            <a:br>
              <a:rPr lang="en-US" sz="2400" b="1" i="1">
                <a:solidFill>
                  <a:srgbClr val="000066"/>
                </a:solidFill>
              </a:rPr>
            </a:br>
            <a:r>
              <a:rPr lang="en-US" sz="2800" b="1" i="1">
                <a:solidFill>
                  <a:srgbClr val="000066"/>
                </a:solidFill>
              </a:rPr>
              <a:t> </a:t>
            </a:r>
            <a:r>
              <a:rPr lang="en-US" sz="2400" b="1" u="sng">
                <a:solidFill>
                  <a:srgbClr val="000066"/>
                </a:solidFill>
              </a:rPr>
              <a:t>Địa lí:</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8444"/>
                                        </p:tgtEl>
                                        <p:attrNameLst>
                                          <p:attrName>style.visibility</p:attrName>
                                        </p:attrNameLst>
                                      </p:cBhvr>
                                      <p:to>
                                        <p:strVal val="visible"/>
                                      </p:to>
                                    </p:set>
                                    <p:animEffect transition="in" filter="diamond(in)">
                                      <p:cBhvr>
                                        <p:cTn id="7" dur="2000"/>
                                        <p:tgtEl>
                                          <p:spTgt spid="1844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18448"/>
                                        </p:tgtEl>
                                        <p:attrNameLst>
                                          <p:attrName>style.visibility</p:attrName>
                                        </p:attrNameLst>
                                      </p:cBhvr>
                                      <p:to>
                                        <p:strVal val="visible"/>
                                      </p:to>
                                    </p:set>
                                    <p:animEffect transition="in" filter="diamond(in)">
                                      <p:cBhvr>
                                        <p:cTn id="12" dur="2000"/>
                                        <p:tgtEl>
                                          <p:spTgt spid="184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44" grpId="0"/>
      <p:bldP spid="1844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81" name="Picture 5" descr="nghinh ong"/>
          <p:cNvPicPr>
            <a:picLocks noChangeAspect="1" noChangeArrowheads="1"/>
          </p:cNvPicPr>
          <p:nvPr/>
        </p:nvPicPr>
        <p:blipFill>
          <a:blip r:embed="rId2"/>
          <a:srcRect/>
          <a:stretch>
            <a:fillRect/>
          </a:stretch>
        </p:blipFill>
        <p:spPr bwMode="auto">
          <a:xfrm>
            <a:off x="4572000" y="3810000"/>
            <a:ext cx="4343400" cy="2898775"/>
          </a:xfrm>
          <a:prstGeom prst="rect">
            <a:avLst/>
          </a:prstGeom>
          <a:noFill/>
          <a:ln w="9525">
            <a:noFill/>
            <a:miter lim="800000"/>
            <a:headEnd/>
            <a:tailEnd/>
          </a:ln>
        </p:spPr>
      </p:pic>
      <p:pic>
        <p:nvPicPr>
          <p:cNvPr id="24583" name="Picture 7" descr="le hoi"/>
          <p:cNvPicPr>
            <a:picLocks noChangeAspect="1" noChangeArrowheads="1"/>
          </p:cNvPicPr>
          <p:nvPr/>
        </p:nvPicPr>
        <p:blipFill>
          <a:blip r:embed="rId3"/>
          <a:srcRect/>
          <a:stretch>
            <a:fillRect/>
          </a:stretch>
        </p:blipFill>
        <p:spPr bwMode="auto">
          <a:xfrm>
            <a:off x="342900" y="3822700"/>
            <a:ext cx="3962400" cy="2971800"/>
          </a:xfrm>
          <a:prstGeom prst="rect">
            <a:avLst/>
          </a:prstGeom>
          <a:noFill/>
          <a:ln w="9525">
            <a:noFill/>
            <a:miter lim="800000"/>
            <a:headEnd/>
            <a:tailEnd/>
          </a:ln>
        </p:spPr>
      </p:pic>
      <p:pic>
        <p:nvPicPr>
          <p:cNvPr id="24585" name="Picture 9" descr="nghinhong"/>
          <p:cNvPicPr>
            <a:picLocks noChangeAspect="1" noChangeArrowheads="1"/>
          </p:cNvPicPr>
          <p:nvPr/>
        </p:nvPicPr>
        <p:blipFill>
          <a:blip r:embed="rId4"/>
          <a:srcRect/>
          <a:stretch>
            <a:fillRect/>
          </a:stretch>
        </p:blipFill>
        <p:spPr bwMode="auto">
          <a:xfrm>
            <a:off x="1828800" y="152400"/>
            <a:ext cx="5181600" cy="3454400"/>
          </a:xfrm>
          <a:prstGeom prst="rect">
            <a:avLst/>
          </a:prstGeom>
          <a:noFill/>
          <a:ln w="9525">
            <a:noFill/>
            <a:miter lim="800000"/>
            <a:headEnd/>
            <a:tailEnd/>
          </a:ln>
        </p:spPr>
      </p:pic>
      <p:sp>
        <p:nvSpPr>
          <p:cNvPr id="15365" name="AutoShape 10">
            <a:hlinkClick r:id="rId5" action="ppaction://hlinksldjump" highlightClick="1"/>
          </p:cNvPr>
          <p:cNvSpPr>
            <a:spLocks noChangeArrowheads="1"/>
          </p:cNvSpPr>
          <p:nvPr/>
        </p:nvSpPr>
        <p:spPr bwMode="auto">
          <a:xfrm>
            <a:off x="8648700" y="6477000"/>
            <a:ext cx="381000" cy="228600"/>
          </a:xfrm>
          <a:prstGeom prst="actionButtonForwardNext">
            <a:avLst/>
          </a:prstGeom>
          <a:solidFill>
            <a:schemeClr val="accent1"/>
          </a:solidFill>
          <a:ln w="9525">
            <a:noFill/>
            <a:miter lim="800000"/>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24585"/>
                                        </p:tgtEl>
                                        <p:attrNameLst>
                                          <p:attrName>style.visibility</p:attrName>
                                        </p:attrNameLst>
                                      </p:cBhvr>
                                      <p:to>
                                        <p:strVal val="visible"/>
                                      </p:to>
                                    </p:set>
                                    <p:anim calcmode="lin" valueType="num">
                                      <p:cBhvr>
                                        <p:cTn id="7" dur="1000" fill="hold"/>
                                        <p:tgtEl>
                                          <p:spTgt spid="24585"/>
                                        </p:tgtEl>
                                        <p:attrNameLst>
                                          <p:attrName>ppt_w</p:attrName>
                                        </p:attrNameLst>
                                      </p:cBhvr>
                                      <p:tavLst>
                                        <p:tav tm="0">
                                          <p:val>
                                            <p:fltVal val="0"/>
                                          </p:val>
                                        </p:tav>
                                        <p:tav tm="100000">
                                          <p:val>
                                            <p:strVal val="#ppt_w"/>
                                          </p:val>
                                        </p:tav>
                                      </p:tavLst>
                                    </p:anim>
                                    <p:anim calcmode="lin" valueType="num">
                                      <p:cBhvr>
                                        <p:cTn id="8" dur="1000" fill="hold"/>
                                        <p:tgtEl>
                                          <p:spTgt spid="24585"/>
                                        </p:tgtEl>
                                        <p:attrNameLst>
                                          <p:attrName>ppt_h</p:attrName>
                                        </p:attrNameLst>
                                      </p:cBhvr>
                                      <p:tavLst>
                                        <p:tav tm="0">
                                          <p:val>
                                            <p:fltVal val="0"/>
                                          </p:val>
                                        </p:tav>
                                        <p:tav tm="100000">
                                          <p:val>
                                            <p:strVal val="#ppt_h"/>
                                          </p:val>
                                        </p:tav>
                                      </p:tavLst>
                                    </p:anim>
                                    <p:anim calcmode="lin" valueType="num">
                                      <p:cBhvr>
                                        <p:cTn id="9" dur="1000" fill="hold"/>
                                        <p:tgtEl>
                                          <p:spTgt spid="24585"/>
                                        </p:tgtEl>
                                        <p:attrNameLst>
                                          <p:attrName>style.rotation</p:attrName>
                                        </p:attrNameLst>
                                      </p:cBhvr>
                                      <p:tavLst>
                                        <p:tav tm="0">
                                          <p:val>
                                            <p:fltVal val="90"/>
                                          </p:val>
                                        </p:tav>
                                        <p:tav tm="100000">
                                          <p:val>
                                            <p:fltVal val="0"/>
                                          </p:val>
                                        </p:tav>
                                      </p:tavLst>
                                    </p:anim>
                                    <p:animEffect transition="in" filter="fade">
                                      <p:cBhvr>
                                        <p:cTn id="10" dur="1000"/>
                                        <p:tgtEl>
                                          <p:spTgt spid="24585"/>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1" presetClass="entr" presetSubtype="0" fill="hold" nodeType="clickEffect">
                                  <p:stCondLst>
                                    <p:cond delay="0"/>
                                  </p:stCondLst>
                                  <p:iterate type="lt">
                                    <p:tmPct val="5000"/>
                                  </p:iterate>
                                  <p:childTnLst>
                                    <p:set>
                                      <p:cBhvr>
                                        <p:cTn id="14" dur="1" fill="hold">
                                          <p:stCondLst>
                                            <p:cond delay="0"/>
                                          </p:stCondLst>
                                        </p:cTn>
                                        <p:tgtEl>
                                          <p:spTgt spid="24583"/>
                                        </p:tgtEl>
                                        <p:attrNameLst>
                                          <p:attrName>style.visibility</p:attrName>
                                        </p:attrNameLst>
                                      </p:cBhvr>
                                      <p:to>
                                        <p:strVal val="visible"/>
                                      </p:to>
                                    </p:set>
                                    <p:anim calcmode="lin" valueType="num">
                                      <p:cBhvr>
                                        <p:cTn id="15" dur="1000" fill="hold"/>
                                        <p:tgtEl>
                                          <p:spTgt spid="24583"/>
                                        </p:tgtEl>
                                        <p:attrNameLst>
                                          <p:attrName>ppt_w</p:attrName>
                                        </p:attrNameLst>
                                      </p:cBhvr>
                                      <p:tavLst>
                                        <p:tav tm="0">
                                          <p:val>
                                            <p:fltVal val="0"/>
                                          </p:val>
                                        </p:tav>
                                        <p:tav tm="100000">
                                          <p:val>
                                            <p:strVal val="#ppt_w"/>
                                          </p:val>
                                        </p:tav>
                                      </p:tavLst>
                                    </p:anim>
                                    <p:anim calcmode="lin" valueType="num">
                                      <p:cBhvr>
                                        <p:cTn id="16" dur="1000" fill="hold"/>
                                        <p:tgtEl>
                                          <p:spTgt spid="24583"/>
                                        </p:tgtEl>
                                        <p:attrNameLst>
                                          <p:attrName>ppt_h</p:attrName>
                                        </p:attrNameLst>
                                      </p:cBhvr>
                                      <p:tavLst>
                                        <p:tav tm="0">
                                          <p:val>
                                            <p:fltVal val="0"/>
                                          </p:val>
                                        </p:tav>
                                        <p:tav tm="100000">
                                          <p:val>
                                            <p:strVal val="#ppt_h"/>
                                          </p:val>
                                        </p:tav>
                                      </p:tavLst>
                                    </p:anim>
                                    <p:anim calcmode="lin" valueType="num">
                                      <p:cBhvr>
                                        <p:cTn id="17" dur="1000" fill="hold"/>
                                        <p:tgtEl>
                                          <p:spTgt spid="24583"/>
                                        </p:tgtEl>
                                        <p:attrNameLst>
                                          <p:attrName>style.rotation</p:attrName>
                                        </p:attrNameLst>
                                      </p:cBhvr>
                                      <p:tavLst>
                                        <p:tav tm="0">
                                          <p:val>
                                            <p:fltVal val="90"/>
                                          </p:val>
                                        </p:tav>
                                        <p:tav tm="100000">
                                          <p:val>
                                            <p:fltVal val="0"/>
                                          </p:val>
                                        </p:tav>
                                      </p:tavLst>
                                    </p:anim>
                                    <p:animEffect transition="in" filter="fade">
                                      <p:cBhvr>
                                        <p:cTn id="18" dur="1000"/>
                                        <p:tgtEl>
                                          <p:spTgt spid="24583"/>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31" presetClass="entr" presetSubtype="0" fill="hold" nodeType="clickEffect">
                                  <p:stCondLst>
                                    <p:cond delay="0"/>
                                  </p:stCondLst>
                                  <p:iterate type="lt">
                                    <p:tmPct val="5000"/>
                                  </p:iterate>
                                  <p:childTnLst>
                                    <p:set>
                                      <p:cBhvr>
                                        <p:cTn id="22" dur="1" fill="hold">
                                          <p:stCondLst>
                                            <p:cond delay="0"/>
                                          </p:stCondLst>
                                        </p:cTn>
                                        <p:tgtEl>
                                          <p:spTgt spid="24581"/>
                                        </p:tgtEl>
                                        <p:attrNameLst>
                                          <p:attrName>style.visibility</p:attrName>
                                        </p:attrNameLst>
                                      </p:cBhvr>
                                      <p:to>
                                        <p:strVal val="visible"/>
                                      </p:to>
                                    </p:set>
                                    <p:anim calcmode="lin" valueType="num">
                                      <p:cBhvr>
                                        <p:cTn id="23" dur="1000" fill="hold"/>
                                        <p:tgtEl>
                                          <p:spTgt spid="24581"/>
                                        </p:tgtEl>
                                        <p:attrNameLst>
                                          <p:attrName>ppt_w</p:attrName>
                                        </p:attrNameLst>
                                      </p:cBhvr>
                                      <p:tavLst>
                                        <p:tav tm="0">
                                          <p:val>
                                            <p:fltVal val="0"/>
                                          </p:val>
                                        </p:tav>
                                        <p:tav tm="100000">
                                          <p:val>
                                            <p:strVal val="#ppt_w"/>
                                          </p:val>
                                        </p:tav>
                                      </p:tavLst>
                                    </p:anim>
                                    <p:anim calcmode="lin" valueType="num">
                                      <p:cBhvr>
                                        <p:cTn id="24" dur="1000" fill="hold"/>
                                        <p:tgtEl>
                                          <p:spTgt spid="24581"/>
                                        </p:tgtEl>
                                        <p:attrNameLst>
                                          <p:attrName>ppt_h</p:attrName>
                                        </p:attrNameLst>
                                      </p:cBhvr>
                                      <p:tavLst>
                                        <p:tav tm="0">
                                          <p:val>
                                            <p:fltVal val="0"/>
                                          </p:val>
                                        </p:tav>
                                        <p:tav tm="100000">
                                          <p:val>
                                            <p:strVal val="#ppt_h"/>
                                          </p:val>
                                        </p:tav>
                                      </p:tavLst>
                                    </p:anim>
                                    <p:anim calcmode="lin" valueType="num">
                                      <p:cBhvr>
                                        <p:cTn id="25" dur="1000" fill="hold"/>
                                        <p:tgtEl>
                                          <p:spTgt spid="24581"/>
                                        </p:tgtEl>
                                        <p:attrNameLst>
                                          <p:attrName>style.rotation</p:attrName>
                                        </p:attrNameLst>
                                      </p:cBhvr>
                                      <p:tavLst>
                                        <p:tav tm="0">
                                          <p:val>
                                            <p:fltVal val="90"/>
                                          </p:val>
                                        </p:tav>
                                        <p:tav tm="100000">
                                          <p:val>
                                            <p:fltVal val="0"/>
                                          </p:val>
                                        </p:tav>
                                      </p:tavLst>
                                    </p:anim>
                                    <p:animEffect transition="in" filter="fade">
                                      <p:cBhvr>
                                        <p:cTn id="26" dur="1000"/>
                                        <p:tgtEl>
                                          <p:spTgt spid="245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2" name="Picture 4" descr="le hoi thap ba"/>
          <p:cNvPicPr>
            <a:picLocks noChangeAspect="1" noChangeArrowheads="1"/>
          </p:cNvPicPr>
          <p:nvPr/>
        </p:nvPicPr>
        <p:blipFill>
          <a:blip r:embed="rId2"/>
          <a:srcRect/>
          <a:stretch>
            <a:fillRect/>
          </a:stretch>
        </p:blipFill>
        <p:spPr bwMode="auto">
          <a:xfrm>
            <a:off x="1143000" y="228600"/>
            <a:ext cx="7239000" cy="5451475"/>
          </a:xfrm>
          <a:prstGeom prst="rect">
            <a:avLst/>
          </a:prstGeom>
          <a:noFill/>
          <a:ln w="9525">
            <a:noFill/>
            <a:miter lim="800000"/>
            <a:headEnd/>
            <a:tailEnd/>
          </a:ln>
        </p:spPr>
      </p:pic>
      <p:sp>
        <p:nvSpPr>
          <p:cNvPr id="16387" name="AutoShape 5">
            <a:hlinkClick r:id="rId3" action="ppaction://hlinksldjump" highlightClick="1"/>
          </p:cNvPr>
          <p:cNvSpPr>
            <a:spLocks noChangeArrowheads="1"/>
          </p:cNvSpPr>
          <p:nvPr/>
        </p:nvSpPr>
        <p:spPr bwMode="auto">
          <a:xfrm>
            <a:off x="8610600" y="6464300"/>
            <a:ext cx="381000" cy="228600"/>
          </a:xfrm>
          <a:prstGeom prst="actionButtonForwardNext">
            <a:avLst/>
          </a:prstGeom>
          <a:solidFill>
            <a:schemeClr val="accent1"/>
          </a:solidFill>
          <a:ln w="9525">
            <a:noFill/>
            <a:miter lim="800000"/>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nodeType="clickEffect">
                                  <p:stCondLst>
                                    <p:cond delay="0"/>
                                  </p:stCondLst>
                                  <p:childTnLst>
                                    <p:set>
                                      <p:cBhvr>
                                        <p:cTn id="6" dur="1" fill="hold">
                                          <p:stCondLst>
                                            <p:cond delay="0"/>
                                          </p:stCondLst>
                                        </p:cTn>
                                        <p:tgtEl>
                                          <p:spTgt spid="22532"/>
                                        </p:tgtEl>
                                        <p:attrNameLst>
                                          <p:attrName>style.visibility</p:attrName>
                                        </p:attrNameLst>
                                      </p:cBhvr>
                                      <p:to>
                                        <p:strVal val="visible"/>
                                      </p:to>
                                    </p:set>
                                    <p:anim calcmode="lin" valueType="num">
                                      <p:cBhvr>
                                        <p:cTn id="7" dur="500" fill="hold"/>
                                        <p:tgtEl>
                                          <p:spTgt spid="22532"/>
                                        </p:tgtEl>
                                        <p:attrNameLst>
                                          <p:attrName>ppt_w</p:attrName>
                                        </p:attrNameLst>
                                      </p:cBhvr>
                                      <p:tavLst>
                                        <p:tav tm="0">
                                          <p:val>
                                            <p:fltVal val="0"/>
                                          </p:val>
                                        </p:tav>
                                        <p:tav tm="100000">
                                          <p:val>
                                            <p:strVal val="#ppt_w"/>
                                          </p:val>
                                        </p:tav>
                                      </p:tavLst>
                                    </p:anim>
                                    <p:anim calcmode="lin" valueType="num">
                                      <p:cBhvr>
                                        <p:cTn id="8" dur="500" fill="hold"/>
                                        <p:tgtEl>
                                          <p:spTgt spid="2253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4"/>
          <p:cNvSpPr>
            <a:spLocks noChangeArrowheads="1"/>
          </p:cNvSpPr>
          <p:nvPr/>
        </p:nvSpPr>
        <p:spPr bwMode="auto">
          <a:xfrm>
            <a:off x="1371600" y="1739900"/>
            <a:ext cx="6400800" cy="990600"/>
          </a:xfrm>
          <a:prstGeom prst="rect">
            <a:avLst/>
          </a:prstGeom>
          <a:noFill/>
          <a:ln w="9525">
            <a:noFill/>
            <a:miter lim="800000"/>
            <a:headEnd/>
            <a:tailEnd/>
          </a:ln>
        </p:spPr>
        <p:txBody>
          <a:bodyPr/>
          <a:lstStyle/>
          <a:p>
            <a:pPr algn="ctr">
              <a:spcBef>
                <a:spcPct val="20000"/>
              </a:spcBef>
            </a:pPr>
            <a:endParaRPr lang="en-US" sz="3200"/>
          </a:p>
        </p:txBody>
      </p:sp>
      <p:sp>
        <p:nvSpPr>
          <p:cNvPr id="17411" name="Rectangle 5"/>
          <p:cNvSpPr>
            <a:spLocks noChangeArrowheads="1"/>
          </p:cNvSpPr>
          <p:nvPr/>
        </p:nvSpPr>
        <p:spPr bwMode="auto">
          <a:xfrm>
            <a:off x="1371600" y="1816100"/>
            <a:ext cx="6400800" cy="990600"/>
          </a:xfrm>
          <a:prstGeom prst="rect">
            <a:avLst/>
          </a:prstGeom>
          <a:noFill/>
          <a:ln w="9525">
            <a:noFill/>
            <a:miter lim="800000"/>
            <a:headEnd/>
            <a:tailEnd/>
          </a:ln>
        </p:spPr>
        <p:txBody>
          <a:bodyPr/>
          <a:lstStyle/>
          <a:p>
            <a:pPr algn="ctr">
              <a:spcBef>
                <a:spcPct val="20000"/>
              </a:spcBef>
            </a:pPr>
            <a:endParaRPr lang="en-US" sz="3200"/>
          </a:p>
        </p:txBody>
      </p:sp>
      <p:sp>
        <p:nvSpPr>
          <p:cNvPr id="17412" name="Rectangle 6"/>
          <p:cNvSpPr>
            <a:spLocks noChangeArrowheads="1"/>
          </p:cNvSpPr>
          <p:nvPr/>
        </p:nvSpPr>
        <p:spPr bwMode="auto">
          <a:xfrm>
            <a:off x="609600" y="914400"/>
            <a:ext cx="8077200" cy="914400"/>
          </a:xfrm>
          <a:prstGeom prst="rect">
            <a:avLst/>
          </a:prstGeom>
          <a:noFill/>
          <a:ln w="9525">
            <a:noFill/>
            <a:miter lim="800000"/>
            <a:headEnd/>
            <a:tailEnd/>
          </a:ln>
        </p:spPr>
        <p:txBody>
          <a:bodyPr/>
          <a:lstStyle/>
          <a:p>
            <a:pPr algn="ctr">
              <a:spcBef>
                <a:spcPct val="20000"/>
              </a:spcBef>
            </a:pPr>
            <a:r>
              <a:rPr lang="en-US" sz="2200" b="1">
                <a:solidFill>
                  <a:srgbClr val="FF0000"/>
                </a:solidFill>
              </a:rPr>
              <a:t>NGƯỜI DÂN VÀ HOẠT ĐỘNG SẢN XUẤT Ở ĐỒNG BẰNG DUYÊN HẢI MIỀN TRUNG </a:t>
            </a:r>
            <a:r>
              <a:rPr lang="en-US" sz="2200" b="1">
                <a:solidFill>
                  <a:schemeClr val="accent2"/>
                </a:solidFill>
              </a:rPr>
              <a:t>(tiếp theo)</a:t>
            </a:r>
          </a:p>
        </p:txBody>
      </p:sp>
      <p:sp>
        <p:nvSpPr>
          <p:cNvPr id="17413" name="Rectangle 7"/>
          <p:cNvSpPr>
            <a:spLocks noChangeArrowheads="1"/>
          </p:cNvSpPr>
          <p:nvPr/>
        </p:nvSpPr>
        <p:spPr bwMode="auto">
          <a:xfrm>
            <a:off x="381000" y="1676400"/>
            <a:ext cx="8153400" cy="533400"/>
          </a:xfrm>
          <a:prstGeom prst="rect">
            <a:avLst/>
          </a:prstGeom>
          <a:noFill/>
          <a:ln w="9525">
            <a:noFill/>
            <a:miter lim="800000"/>
            <a:headEnd/>
            <a:tailEnd/>
          </a:ln>
        </p:spPr>
        <p:txBody>
          <a:bodyPr/>
          <a:lstStyle/>
          <a:p>
            <a:pPr>
              <a:spcBef>
                <a:spcPct val="20000"/>
              </a:spcBef>
            </a:pPr>
            <a:r>
              <a:rPr lang="en-US" sz="2400" b="1" i="1">
                <a:solidFill>
                  <a:srgbClr val="000066"/>
                </a:solidFill>
              </a:rPr>
              <a:t>3. Hoạt động du lịch.</a:t>
            </a:r>
          </a:p>
        </p:txBody>
      </p:sp>
      <p:sp>
        <p:nvSpPr>
          <p:cNvPr id="17414" name="AutoShape 8">
            <a:hlinkClick r:id="rId2" action="ppaction://hlinksldjump" highlightClick="1"/>
          </p:cNvPr>
          <p:cNvSpPr>
            <a:spLocks noChangeArrowheads="1"/>
          </p:cNvSpPr>
          <p:nvPr/>
        </p:nvSpPr>
        <p:spPr bwMode="auto">
          <a:xfrm>
            <a:off x="8610600" y="6400800"/>
            <a:ext cx="381000" cy="228600"/>
          </a:xfrm>
          <a:prstGeom prst="actionButtonForwardNext">
            <a:avLst/>
          </a:prstGeom>
          <a:solidFill>
            <a:schemeClr val="accent1"/>
          </a:solidFill>
          <a:ln w="9525">
            <a:noFill/>
            <a:miter lim="800000"/>
            <a:headEnd/>
            <a:tailEnd/>
          </a:ln>
        </p:spPr>
        <p:txBody>
          <a:bodyPr wrap="none" anchor="ctr"/>
          <a:lstStyle/>
          <a:p>
            <a:endParaRPr lang="en-US"/>
          </a:p>
        </p:txBody>
      </p:sp>
      <p:sp>
        <p:nvSpPr>
          <p:cNvPr id="17415" name="Rectangle 9"/>
          <p:cNvSpPr>
            <a:spLocks noChangeArrowheads="1"/>
          </p:cNvSpPr>
          <p:nvPr/>
        </p:nvSpPr>
        <p:spPr bwMode="auto">
          <a:xfrm>
            <a:off x="381000" y="2082800"/>
            <a:ext cx="8305800" cy="1295400"/>
          </a:xfrm>
          <a:prstGeom prst="rect">
            <a:avLst/>
          </a:prstGeom>
          <a:noFill/>
          <a:ln w="9525">
            <a:noFill/>
            <a:miter lim="800000"/>
            <a:headEnd/>
            <a:tailEnd/>
          </a:ln>
        </p:spPr>
        <p:txBody>
          <a:bodyPr/>
          <a:lstStyle/>
          <a:p>
            <a:pPr algn="just">
              <a:spcBef>
                <a:spcPct val="20000"/>
              </a:spcBef>
            </a:pPr>
            <a:r>
              <a:rPr lang="en-US" sz="2400">
                <a:solidFill>
                  <a:srgbClr val="000066"/>
                </a:solidFill>
              </a:rPr>
              <a:t>- Duyên hải miền Trung có nhiều bãi biển đẹp, bằng phẳng, phủ cát trắng, nước biển trong xanh thuận lợi cho du lịch phát triển.</a:t>
            </a:r>
          </a:p>
        </p:txBody>
      </p:sp>
      <p:sp>
        <p:nvSpPr>
          <p:cNvPr id="17416" name="Rectangle 10"/>
          <p:cNvSpPr>
            <a:spLocks noChangeArrowheads="1"/>
          </p:cNvSpPr>
          <p:nvPr/>
        </p:nvSpPr>
        <p:spPr bwMode="auto">
          <a:xfrm>
            <a:off x="381000" y="3225800"/>
            <a:ext cx="8153400" cy="533400"/>
          </a:xfrm>
          <a:prstGeom prst="rect">
            <a:avLst/>
          </a:prstGeom>
          <a:noFill/>
          <a:ln w="9525">
            <a:noFill/>
            <a:miter lim="800000"/>
            <a:headEnd/>
            <a:tailEnd/>
          </a:ln>
        </p:spPr>
        <p:txBody>
          <a:bodyPr/>
          <a:lstStyle/>
          <a:p>
            <a:pPr>
              <a:spcBef>
                <a:spcPct val="20000"/>
              </a:spcBef>
            </a:pPr>
            <a:r>
              <a:rPr lang="en-US" sz="2400" b="1" i="1">
                <a:solidFill>
                  <a:srgbClr val="000066"/>
                </a:solidFill>
              </a:rPr>
              <a:t>4. Phát triển kinh tế.</a:t>
            </a:r>
          </a:p>
        </p:txBody>
      </p:sp>
      <p:sp>
        <p:nvSpPr>
          <p:cNvPr id="17417" name="Rectangle 11"/>
          <p:cNvSpPr>
            <a:spLocks noChangeArrowheads="1"/>
          </p:cNvSpPr>
          <p:nvPr/>
        </p:nvSpPr>
        <p:spPr bwMode="auto">
          <a:xfrm>
            <a:off x="381000" y="3644900"/>
            <a:ext cx="8305800" cy="838200"/>
          </a:xfrm>
          <a:prstGeom prst="rect">
            <a:avLst/>
          </a:prstGeom>
          <a:noFill/>
          <a:ln w="9525">
            <a:noFill/>
            <a:miter lim="800000"/>
            <a:headEnd/>
            <a:tailEnd/>
          </a:ln>
        </p:spPr>
        <p:txBody>
          <a:bodyPr/>
          <a:lstStyle/>
          <a:p>
            <a:pPr algn="just">
              <a:spcBef>
                <a:spcPct val="20000"/>
              </a:spcBef>
            </a:pPr>
            <a:r>
              <a:rPr lang="en-US" sz="2400">
                <a:solidFill>
                  <a:srgbClr val="000066"/>
                </a:solidFill>
              </a:rPr>
              <a:t>- Phát triển ngành công nghiệp đóng tàu và sửa chữa tàu thuyền, sản xuất đường, công nghiệp lọc dầu.</a:t>
            </a:r>
          </a:p>
        </p:txBody>
      </p:sp>
      <p:sp>
        <p:nvSpPr>
          <p:cNvPr id="23564" name="Rectangle 12"/>
          <p:cNvSpPr>
            <a:spLocks noChangeArrowheads="1"/>
          </p:cNvSpPr>
          <p:nvPr/>
        </p:nvSpPr>
        <p:spPr bwMode="auto">
          <a:xfrm>
            <a:off x="381000" y="4927600"/>
            <a:ext cx="8383588" cy="1168400"/>
          </a:xfrm>
          <a:prstGeom prst="rect">
            <a:avLst/>
          </a:prstGeom>
          <a:noFill/>
          <a:ln w="9525">
            <a:noFill/>
            <a:miter lim="800000"/>
            <a:headEnd/>
            <a:tailEnd/>
          </a:ln>
        </p:spPr>
        <p:txBody>
          <a:bodyPr/>
          <a:lstStyle/>
          <a:p>
            <a:pPr algn="just">
              <a:spcBef>
                <a:spcPct val="20000"/>
              </a:spcBef>
            </a:pPr>
            <a:r>
              <a:rPr lang="en-US" sz="2400">
                <a:solidFill>
                  <a:srgbClr val="000066"/>
                </a:solidFill>
              </a:rPr>
              <a:t>- Người dân ở đồng bằng duyên hải miền Trung thường tổ chức nhiều lễ hội như lễ rước cá Ông, lễ hội Tháp Bà, lễ mừng năm mới của người Chăm (lễ hội Ka-tê),…</a:t>
            </a:r>
          </a:p>
        </p:txBody>
      </p:sp>
      <p:sp>
        <p:nvSpPr>
          <p:cNvPr id="17419" name="Rectangle 13"/>
          <p:cNvSpPr>
            <a:spLocks noChangeArrowheads="1"/>
          </p:cNvSpPr>
          <p:nvPr/>
        </p:nvSpPr>
        <p:spPr bwMode="auto">
          <a:xfrm>
            <a:off x="381000" y="4457700"/>
            <a:ext cx="8153400" cy="533400"/>
          </a:xfrm>
          <a:prstGeom prst="rect">
            <a:avLst/>
          </a:prstGeom>
          <a:noFill/>
          <a:ln w="9525">
            <a:noFill/>
            <a:miter lim="800000"/>
            <a:headEnd/>
            <a:tailEnd/>
          </a:ln>
        </p:spPr>
        <p:txBody>
          <a:bodyPr/>
          <a:lstStyle/>
          <a:p>
            <a:pPr>
              <a:spcBef>
                <a:spcPct val="20000"/>
              </a:spcBef>
            </a:pPr>
            <a:r>
              <a:rPr lang="en-US" sz="2400" b="1" i="1">
                <a:solidFill>
                  <a:srgbClr val="000066"/>
                </a:solidFill>
              </a:rPr>
              <a:t>5. Lễ hội.</a:t>
            </a:r>
          </a:p>
        </p:txBody>
      </p:sp>
      <p:sp>
        <p:nvSpPr>
          <p:cNvPr id="17420" name="Rectangle 16"/>
          <p:cNvSpPr>
            <a:spLocks noChangeArrowheads="1"/>
          </p:cNvSpPr>
          <p:nvPr/>
        </p:nvSpPr>
        <p:spPr bwMode="auto">
          <a:xfrm>
            <a:off x="685800" y="228600"/>
            <a:ext cx="7772400" cy="533400"/>
          </a:xfrm>
          <a:prstGeom prst="rect">
            <a:avLst/>
          </a:prstGeom>
          <a:noFill/>
          <a:ln w="9525">
            <a:noFill/>
            <a:miter lim="800000"/>
            <a:headEnd/>
            <a:tailEnd/>
          </a:ln>
        </p:spPr>
        <p:txBody>
          <a:bodyPr anchor="ctr"/>
          <a:lstStyle/>
          <a:p>
            <a:pPr algn="ctr"/>
            <a:r>
              <a:rPr lang="en-US" sz="2400" b="1" i="1">
                <a:solidFill>
                  <a:srgbClr val="000066"/>
                </a:solidFill>
              </a:rPr>
              <a:t/>
            </a:r>
            <a:br>
              <a:rPr lang="en-US" sz="2400" b="1" i="1">
                <a:solidFill>
                  <a:srgbClr val="000066"/>
                </a:solidFill>
              </a:rPr>
            </a:br>
            <a:r>
              <a:rPr lang="en-US" sz="2800" b="1" i="1">
                <a:solidFill>
                  <a:srgbClr val="000066"/>
                </a:solidFill>
              </a:rPr>
              <a:t> </a:t>
            </a:r>
            <a:r>
              <a:rPr lang="en-US" sz="2400" b="1" u="sng">
                <a:solidFill>
                  <a:srgbClr val="000066"/>
                </a:solidFill>
              </a:rPr>
              <a:t>Địa lí:</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3564"/>
                                        </p:tgtEl>
                                        <p:attrNameLst>
                                          <p:attrName>style.visibility</p:attrName>
                                        </p:attrNameLst>
                                      </p:cBhvr>
                                      <p:to>
                                        <p:strVal val="visible"/>
                                      </p:to>
                                    </p:set>
                                    <p:animEffect transition="in" filter="diamond(in)">
                                      <p:cBhvr>
                                        <p:cTn id="7" dur="2000"/>
                                        <p:tgtEl>
                                          <p:spTgt spid="235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64" grpId="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4"/>
          <p:cNvSpPr>
            <a:spLocks noChangeArrowheads="1"/>
          </p:cNvSpPr>
          <p:nvPr/>
        </p:nvSpPr>
        <p:spPr bwMode="auto">
          <a:xfrm>
            <a:off x="1371600" y="2197100"/>
            <a:ext cx="6400800" cy="990600"/>
          </a:xfrm>
          <a:prstGeom prst="rect">
            <a:avLst/>
          </a:prstGeom>
          <a:noFill/>
          <a:ln w="9525">
            <a:noFill/>
            <a:miter lim="800000"/>
            <a:headEnd/>
            <a:tailEnd/>
          </a:ln>
        </p:spPr>
        <p:txBody>
          <a:bodyPr/>
          <a:lstStyle/>
          <a:p>
            <a:pPr algn="ctr">
              <a:spcBef>
                <a:spcPct val="20000"/>
              </a:spcBef>
            </a:pPr>
            <a:endParaRPr lang="en-US" sz="3200"/>
          </a:p>
        </p:txBody>
      </p:sp>
      <p:sp>
        <p:nvSpPr>
          <p:cNvPr id="18435" name="Rectangle 5"/>
          <p:cNvSpPr>
            <a:spLocks noChangeArrowheads="1"/>
          </p:cNvSpPr>
          <p:nvPr/>
        </p:nvSpPr>
        <p:spPr bwMode="auto">
          <a:xfrm>
            <a:off x="1371600" y="2273300"/>
            <a:ext cx="6400800" cy="990600"/>
          </a:xfrm>
          <a:prstGeom prst="rect">
            <a:avLst/>
          </a:prstGeom>
          <a:noFill/>
          <a:ln w="9525">
            <a:noFill/>
            <a:miter lim="800000"/>
            <a:headEnd/>
            <a:tailEnd/>
          </a:ln>
        </p:spPr>
        <p:txBody>
          <a:bodyPr/>
          <a:lstStyle/>
          <a:p>
            <a:pPr algn="ctr">
              <a:spcBef>
                <a:spcPct val="20000"/>
              </a:spcBef>
            </a:pPr>
            <a:endParaRPr lang="en-US" sz="3200"/>
          </a:p>
        </p:txBody>
      </p:sp>
      <p:sp>
        <p:nvSpPr>
          <p:cNvPr id="18436" name="Rectangle 6"/>
          <p:cNvSpPr>
            <a:spLocks noChangeArrowheads="1"/>
          </p:cNvSpPr>
          <p:nvPr/>
        </p:nvSpPr>
        <p:spPr bwMode="auto">
          <a:xfrm>
            <a:off x="609600" y="914400"/>
            <a:ext cx="8077200" cy="914400"/>
          </a:xfrm>
          <a:prstGeom prst="rect">
            <a:avLst/>
          </a:prstGeom>
          <a:noFill/>
          <a:ln w="9525">
            <a:noFill/>
            <a:miter lim="800000"/>
            <a:headEnd/>
            <a:tailEnd/>
          </a:ln>
        </p:spPr>
        <p:txBody>
          <a:bodyPr/>
          <a:lstStyle/>
          <a:p>
            <a:pPr algn="ctr">
              <a:spcBef>
                <a:spcPct val="20000"/>
              </a:spcBef>
            </a:pPr>
            <a:r>
              <a:rPr lang="en-US" sz="2200" b="1">
                <a:solidFill>
                  <a:srgbClr val="FF0000"/>
                </a:solidFill>
              </a:rPr>
              <a:t>NGƯỜI DÂN VÀ HOẠT ĐỘNG SẢN XUẤT Ở ĐỒNG BẰNG DUYÊN HẢI MIỀN TRUNG </a:t>
            </a:r>
            <a:r>
              <a:rPr lang="en-US" sz="2200" b="1">
                <a:solidFill>
                  <a:schemeClr val="accent2"/>
                </a:solidFill>
              </a:rPr>
              <a:t>(tiếp theo)</a:t>
            </a:r>
          </a:p>
        </p:txBody>
      </p:sp>
      <p:sp>
        <p:nvSpPr>
          <p:cNvPr id="18437" name="Rectangle 7"/>
          <p:cNvSpPr>
            <a:spLocks noChangeArrowheads="1"/>
          </p:cNvSpPr>
          <p:nvPr/>
        </p:nvSpPr>
        <p:spPr bwMode="auto">
          <a:xfrm>
            <a:off x="381000" y="2209800"/>
            <a:ext cx="8153400" cy="533400"/>
          </a:xfrm>
          <a:prstGeom prst="rect">
            <a:avLst/>
          </a:prstGeom>
          <a:noFill/>
          <a:ln w="9525">
            <a:noFill/>
            <a:miter lim="800000"/>
            <a:headEnd/>
            <a:tailEnd/>
          </a:ln>
        </p:spPr>
        <p:txBody>
          <a:bodyPr/>
          <a:lstStyle/>
          <a:p>
            <a:pPr>
              <a:spcBef>
                <a:spcPct val="20000"/>
              </a:spcBef>
            </a:pPr>
            <a:r>
              <a:rPr lang="en-US" sz="2400" b="1" i="1">
                <a:solidFill>
                  <a:srgbClr val="000066"/>
                </a:solidFill>
              </a:rPr>
              <a:t>3. Hoạt động du lịch.</a:t>
            </a:r>
          </a:p>
        </p:txBody>
      </p:sp>
      <p:sp>
        <p:nvSpPr>
          <p:cNvPr id="18438" name="AutoShape 8">
            <a:hlinkClick r:id="rId2" action="ppaction://hlinksldjump" highlightClick="1"/>
          </p:cNvPr>
          <p:cNvSpPr>
            <a:spLocks noChangeArrowheads="1"/>
          </p:cNvSpPr>
          <p:nvPr/>
        </p:nvSpPr>
        <p:spPr bwMode="auto">
          <a:xfrm>
            <a:off x="8610600" y="6400800"/>
            <a:ext cx="381000" cy="228600"/>
          </a:xfrm>
          <a:prstGeom prst="actionButtonForwardNext">
            <a:avLst/>
          </a:prstGeom>
          <a:solidFill>
            <a:schemeClr val="accent1"/>
          </a:solidFill>
          <a:ln w="9525">
            <a:noFill/>
            <a:miter lim="800000"/>
            <a:headEnd/>
            <a:tailEnd/>
          </a:ln>
        </p:spPr>
        <p:txBody>
          <a:bodyPr wrap="none" anchor="ctr"/>
          <a:lstStyle/>
          <a:p>
            <a:endParaRPr lang="en-US"/>
          </a:p>
        </p:txBody>
      </p:sp>
      <p:sp>
        <p:nvSpPr>
          <p:cNvPr id="18439" name="Rectangle 10"/>
          <p:cNvSpPr>
            <a:spLocks noChangeArrowheads="1"/>
          </p:cNvSpPr>
          <p:nvPr/>
        </p:nvSpPr>
        <p:spPr bwMode="auto">
          <a:xfrm>
            <a:off x="381000" y="2743200"/>
            <a:ext cx="8153400" cy="533400"/>
          </a:xfrm>
          <a:prstGeom prst="rect">
            <a:avLst/>
          </a:prstGeom>
          <a:noFill/>
          <a:ln w="9525">
            <a:noFill/>
            <a:miter lim="800000"/>
            <a:headEnd/>
            <a:tailEnd/>
          </a:ln>
        </p:spPr>
        <p:txBody>
          <a:bodyPr/>
          <a:lstStyle/>
          <a:p>
            <a:pPr>
              <a:spcBef>
                <a:spcPct val="20000"/>
              </a:spcBef>
            </a:pPr>
            <a:r>
              <a:rPr lang="en-US" sz="2400" b="1" i="1">
                <a:solidFill>
                  <a:srgbClr val="000066"/>
                </a:solidFill>
              </a:rPr>
              <a:t>4. Phát triển kinh tế.</a:t>
            </a:r>
          </a:p>
        </p:txBody>
      </p:sp>
      <p:sp>
        <p:nvSpPr>
          <p:cNvPr id="18440" name="Rectangle 13"/>
          <p:cNvSpPr>
            <a:spLocks noChangeArrowheads="1"/>
          </p:cNvSpPr>
          <p:nvPr/>
        </p:nvSpPr>
        <p:spPr bwMode="auto">
          <a:xfrm>
            <a:off x="381000" y="3200400"/>
            <a:ext cx="8153400" cy="533400"/>
          </a:xfrm>
          <a:prstGeom prst="rect">
            <a:avLst/>
          </a:prstGeom>
          <a:noFill/>
          <a:ln w="9525">
            <a:noFill/>
            <a:miter lim="800000"/>
            <a:headEnd/>
            <a:tailEnd/>
          </a:ln>
        </p:spPr>
        <p:txBody>
          <a:bodyPr/>
          <a:lstStyle/>
          <a:p>
            <a:pPr>
              <a:spcBef>
                <a:spcPct val="20000"/>
              </a:spcBef>
            </a:pPr>
            <a:r>
              <a:rPr lang="en-US" sz="2400" b="1" i="1">
                <a:solidFill>
                  <a:srgbClr val="000066"/>
                </a:solidFill>
              </a:rPr>
              <a:t>5. Lễ hội.</a:t>
            </a:r>
          </a:p>
        </p:txBody>
      </p:sp>
      <p:sp>
        <p:nvSpPr>
          <p:cNvPr id="25614" name="Rectangle 14"/>
          <p:cNvSpPr>
            <a:spLocks noChangeArrowheads="1"/>
          </p:cNvSpPr>
          <p:nvPr/>
        </p:nvSpPr>
        <p:spPr bwMode="auto">
          <a:xfrm>
            <a:off x="457200" y="3657600"/>
            <a:ext cx="1524000" cy="533400"/>
          </a:xfrm>
          <a:prstGeom prst="rect">
            <a:avLst/>
          </a:prstGeom>
          <a:noFill/>
          <a:ln w="9525">
            <a:noFill/>
            <a:miter lim="800000"/>
            <a:headEnd/>
            <a:tailEnd/>
          </a:ln>
        </p:spPr>
        <p:txBody>
          <a:bodyPr/>
          <a:lstStyle/>
          <a:p>
            <a:pPr>
              <a:spcBef>
                <a:spcPct val="20000"/>
              </a:spcBef>
            </a:pPr>
            <a:r>
              <a:rPr lang="en-US" sz="2400" b="1" i="1" u="sng">
                <a:solidFill>
                  <a:srgbClr val="000066"/>
                </a:solidFill>
              </a:rPr>
              <a:t> Bài học:</a:t>
            </a:r>
          </a:p>
        </p:txBody>
      </p:sp>
      <p:sp>
        <p:nvSpPr>
          <p:cNvPr id="25615" name="Rectangle 15"/>
          <p:cNvSpPr>
            <a:spLocks noChangeArrowheads="1"/>
          </p:cNvSpPr>
          <p:nvPr/>
        </p:nvSpPr>
        <p:spPr bwMode="auto">
          <a:xfrm>
            <a:off x="457200" y="4114800"/>
            <a:ext cx="8229600" cy="1600200"/>
          </a:xfrm>
          <a:prstGeom prst="rect">
            <a:avLst/>
          </a:prstGeom>
          <a:noFill/>
          <a:ln w="9525">
            <a:noFill/>
            <a:miter lim="800000"/>
            <a:headEnd/>
            <a:tailEnd/>
          </a:ln>
        </p:spPr>
        <p:txBody>
          <a:bodyPr/>
          <a:lstStyle/>
          <a:p>
            <a:pPr algn="just">
              <a:spcBef>
                <a:spcPct val="20000"/>
              </a:spcBef>
            </a:pPr>
            <a:r>
              <a:rPr lang="en-US" sz="2400">
                <a:solidFill>
                  <a:srgbClr val="FF0000"/>
                </a:solidFill>
              </a:rPr>
              <a:t>   Người dân ở đồng bằng duyên hải miền Trung ngày càng có thêm nhiều hoạt động kinh tế mới : phục vụ du lịch, làm việc trong các nhà máy đóng tàu, nhà máy đường,…</a:t>
            </a:r>
          </a:p>
        </p:txBody>
      </p:sp>
      <p:sp>
        <p:nvSpPr>
          <p:cNvPr id="18443" name="Rectangle 18"/>
          <p:cNvSpPr>
            <a:spLocks noChangeArrowheads="1"/>
          </p:cNvSpPr>
          <p:nvPr/>
        </p:nvSpPr>
        <p:spPr bwMode="auto">
          <a:xfrm>
            <a:off x="685800" y="228600"/>
            <a:ext cx="7772400" cy="533400"/>
          </a:xfrm>
          <a:prstGeom prst="rect">
            <a:avLst/>
          </a:prstGeom>
          <a:noFill/>
          <a:ln w="9525">
            <a:noFill/>
            <a:miter lim="800000"/>
            <a:headEnd/>
            <a:tailEnd/>
          </a:ln>
        </p:spPr>
        <p:txBody>
          <a:bodyPr anchor="ctr"/>
          <a:lstStyle/>
          <a:p>
            <a:pPr algn="ctr"/>
            <a:r>
              <a:rPr lang="en-US" sz="2400" b="1" i="1">
                <a:solidFill>
                  <a:srgbClr val="000066"/>
                </a:solidFill>
              </a:rPr>
              <a:t/>
            </a:r>
            <a:br>
              <a:rPr lang="en-US" sz="2400" b="1" i="1">
                <a:solidFill>
                  <a:srgbClr val="000066"/>
                </a:solidFill>
              </a:rPr>
            </a:br>
            <a:r>
              <a:rPr lang="en-US" sz="2800" b="1" i="1">
                <a:solidFill>
                  <a:srgbClr val="000066"/>
                </a:solidFill>
              </a:rPr>
              <a:t> </a:t>
            </a:r>
            <a:r>
              <a:rPr lang="en-US" sz="2400" b="1" u="sng">
                <a:solidFill>
                  <a:srgbClr val="000066"/>
                </a:solidFill>
              </a:rPr>
              <a:t>Địa lí:</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5614"/>
                                        </p:tgtEl>
                                        <p:attrNameLst>
                                          <p:attrName>style.visibility</p:attrName>
                                        </p:attrNameLst>
                                      </p:cBhvr>
                                      <p:to>
                                        <p:strVal val="visible"/>
                                      </p:to>
                                    </p:set>
                                    <p:animEffect transition="in" filter="diamond(in)">
                                      <p:cBhvr>
                                        <p:cTn id="7" dur="2000"/>
                                        <p:tgtEl>
                                          <p:spTgt spid="2561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25615"/>
                                        </p:tgtEl>
                                        <p:attrNameLst>
                                          <p:attrName>style.visibility</p:attrName>
                                        </p:attrNameLst>
                                      </p:cBhvr>
                                      <p:to>
                                        <p:strVal val="visible"/>
                                      </p:to>
                                    </p:set>
                                    <p:animEffect transition="in" filter="diamond(in)">
                                      <p:cBhvr>
                                        <p:cTn id="12" dur="2000"/>
                                        <p:tgtEl>
                                          <p:spTgt spid="256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14" grpId="0"/>
      <p:bldP spid="2561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685800" y="304800"/>
            <a:ext cx="7772400" cy="533400"/>
          </a:xfrm>
          <a:prstGeom prst="rect">
            <a:avLst/>
          </a:prstGeom>
          <a:noFill/>
          <a:ln w="9525">
            <a:noFill/>
            <a:miter lim="800000"/>
            <a:headEnd/>
            <a:tailEnd/>
          </a:ln>
        </p:spPr>
        <p:txBody>
          <a:bodyPr anchor="ctr"/>
          <a:lstStyle/>
          <a:p>
            <a:pPr algn="ctr"/>
            <a:r>
              <a:rPr lang="en-US" sz="2400" b="1" i="1">
                <a:solidFill>
                  <a:srgbClr val="000066"/>
                </a:solidFill>
              </a:rPr>
              <a:t/>
            </a:r>
            <a:br>
              <a:rPr lang="en-US" sz="2400" b="1" i="1">
                <a:solidFill>
                  <a:srgbClr val="000066"/>
                </a:solidFill>
              </a:rPr>
            </a:br>
            <a:r>
              <a:rPr lang="en-US" sz="2800" b="1" i="1">
                <a:solidFill>
                  <a:srgbClr val="000066"/>
                </a:solidFill>
              </a:rPr>
              <a:t> </a:t>
            </a:r>
            <a:r>
              <a:rPr lang="en-US" sz="2400" b="1" u="sng">
                <a:solidFill>
                  <a:srgbClr val="000066"/>
                </a:solidFill>
              </a:rPr>
              <a:t>Địa lí:</a:t>
            </a:r>
          </a:p>
        </p:txBody>
      </p:sp>
      <p:sp>
        <p:nvSpPr>
          <p:cNvPr id="3076" name="Rectangle 4"/>
          <p:cNvSpPr>
            <a:spLocks noGrp="1" noChangeArrowheads="1"/>
          </p:cNvSpPr>
          <p:nvPr>
            <p:ph type="body" idx="1"/>
          </p:nvPr>
        </p:nvSpPr>
        <p:spPr>
          <a:xfrm>
            <a:off x="533400" y="1600200"/>
            <a:ext cx="2819400" cy="609600"/>
          </a:xfrm>
          <a:noFill/>
        </p:spPr>
        <p:txBody>
          <a:bodyPr/>
          <a:lstStyle/>
          <a:p>
            <a:pPr algn="just" eaLnBrk="1" hangingPunct="1">
              <a:buFontTx/>
              <a:buNone/>
            </a:pPr>
            <a:r>
              <a:rPr lang="en-US" sz="2400" b="1" u="sng" smtClean="0">
                <a:solidFill>
                  <a:srgbClr val="FF0000"/>
                </a:solidFill>
              </a:rPr>
              <a:t>Kiểm tra bài cũ :</a:t>
            </a:r>
          </a:p>
        </p:txBody>
      </p:sp>
      <p:sp>
        <p:nvSpPr>
          <p:cNvPr id="3077" name="Rectangle 5"/>
          <p:cNvSpPr>
            <a:spLocks noChangeArrowheads="1"/>
          </p:cNvSpPr>
          <p:nvPr/>
        </p:nvSpPr>
        <p:spPr bwMode="auto">
          <a:xfrm>
            <a:off x="457200" y="2247900"/>
            <a:ext cx="8229600" cy="800100"/>
          </a:xfrm>
          <a:prstGeom prst="rect">
            <a:avLst/>
          </a:prstGeom>
          <a:noFill/>
          <a:ln w="9525">
            <a:noFill/>
            <a:miter lim="800000"/>
            <a:headEnd/>
            <a:tailEnd/>
          </a:ln>
        </p:spPr>
        <p:txBody>
          <a:bodyPr/>
          <a:lstStyle/>
          <a:p>
            <a:pPr marL="342900" indent="-342900" algn="just">
              <a:spcBef>
                <a:spcPct val="20000"/>
              </a:spcBef>
            </a:pPr>
            <a:r>
              <a:rPr lang="en-US" sz="2400">
                <a:solidFill>
                  <a:srgbClr val="000066"/>
                </a:solidFill>
              </a:rPr>
              <a:t> + Em có nhận xét gì về dân cư của vùng đồng bằng duyên hải miền Trung ? </a:t>
            </a:r>
          </a:p>
        </p:txBody>
      </p:sp>
      <p:sp>
        <p:nvSpPr>
          <p:cNvPr id="3078" name="Rectangle 6"/>
          <p:cNvSpPr>
            <a:spLocks noChangeArrowheads="1"/>
          </p:cNvSpPr>
          <p:nvPr/>
        </p:nvSpPr>
        <p:spPr bwMode="auto">
          <a:xfrm>
            <a:off x="457200" y="3124200"/>
            <a:ext cx="8229600" cy="914400"/>
          </a:xfrm>
          <a:prstGeom prst="rect">
            <a:avLst/>
          </a:prstGeom>
          <a:noFill/>
          <a:ln w="9525">
            <a:noFill/>
            <a:miter lim="800000"/>
            <a:headEnd/>
            <a:tailEnd/>
          </a:ln>
        </p:spPr>
        <p:txBody>
          <a:bodyPr/>
          <a:lstStyle/>
          <a:p>
            <a:pPr marL="342900" indent="-342900" algn="just">
              <a:spcBef>
                <a:spcPct val="20000"/>
              </a:spcBef>
            </a:pPr>
            <a:r>
              <a:rPr lang="en-US" sz="2400">
                <a:solidFill>
                  <a:srgbClr val="000066"/>
                </a:solidFill>
              </a:rPr>
              <a:t> + Kể tên những nghề chính của người dân ở vùng đồng bằng duyên hải miền Trung.</a:t>
            </a:r>
          </a:p>
        </p:txBody>
      </p:sp>
      <p:sp>
        <p:nvSpPr>
          <p:cNvPr id="3079" name="Rectangle 7"/>
          <p:cNvSpPr>
            <a:spLocks noChangeArrowheads="1"/>
          </p:cNvSpPr>
          <p:nvPr/>
        </p:nvSpPr>
        <p:spPr bwMode="auto">
          <a:xfrm>
            <a:off x="457200" y="4038600"/>
            <a:ext cx="8229600" cy="609600"/>
          </a:xfrm>
          <a:prstGeom prst="rect">
            <a:avLst/>
          </a:prstGeom>
          <a:noFill/>
          <a:ln w="9525">
            <a:noFill/>
            <a:miter lim="800000"/>
            <a:headEnd/>
            <a:tailEnd/>
          </a:ln>
        </p:spPr>
        <p:txBody>
          <a:bodyPr/>
          <a:lstStyle/>
          <a:p>
            <a:pPr marL="342900" indent="-342900" algn="just">
              <a:spcBef>
                <a:spcPct val="20000"/>
              </a:spcBef>
            </a:pPr>
            <a:r>
              <a:rPr lang="en-US" sz="2400">
                <a:solidFill>
                  <a:srgbClr val="000066"/>
                </a:solidFill>
              </a:rPr>
              <a:t> + Nối tiếp nêu bài học.</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3076">
                                            <p:txEl>
                                              <p:pRg st="0" end="0"/>
                                            </p:txEl>
                                          </p:spTgt>
                                        </p:tgtEl>
                                        <p:attrNameLst>
                                          <p:attrName>style.visibility</p:attrName>
                                        </p:attrNameLst>
                                      </p:cBhvr>
                                      <p:to>
                                        <p:strVal val="visible"/>
                                      </p:to>
                                    </p:set>
                                    <p:animEffect transition="in" filter="plus(in)">
                                      <p:cBhvr>
                                        <p:cTn id="7" dur="1000"/>
                                        <p:tgtEl>
                                          <p:spTgt spid="307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3" presetClass="entr" presetSubtype="16" fill="hold" grpId="0" nodeType="clickEffect">
                                  <p:stCondLst>
                                    <p:cond delay="0"/>
                                  </p:stCondLst>
                                  <p:childTnLst>
                                    <p:set>
                                      <p:cBhvr>
                                        <p:cTn id="11" dur="1" fill="hold">
                                          <p:stCondLst>
                                            <p:cond delay="0"/>
                                          </p:stCondLst>
                                        </p:cTn>
                                        <p:tgtEl>
                                          <p:spTgt spid="3077">
                                            <p:txEl>
                                              <p:pRg st="0" end="0"/>
                                            </p:txEl>
                                          </p:spTgt>
                                        </p:tgtEl>
                                        <p:attrNameLst>
                                          <p:attrName>style.visibility</p:attrName>
                                        </p:attrNameLst>
                                      </p:cBhvr>
                                      <p:to>
                                        <p:strVal val="visible"/>
                                      </p:to>
                                    </p:set>
                                    <p:animEffect transition="in" filter="plus(in)">
                                      <p:cBhvr>
                                        <p:cTn id="12" dur="1000"/>
                                        <p:tgtEl>
                                          <p:spTgt spid="3077">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3" presetClass="entr" presetSubtype="16" fill="hold" grpId="0" nodeType="clickEffect">
                                  <p:stCondLst>
                                    <p:cond delay="0"/>
                                  </p:stCondLst>
                                  <p:childTnLst>
                                    <p:set>
                                      <p:cBhvr>
                                        <p:cTn id="16" dur="1" fill="hold">
                                          <p:stCondLst>
                                            <p:cond delay="0"/>
                                          </p:stCondLst>
                                        </p:cTn>
                                        <p:tgtEl>
                                          <p:spTgt spid="3078">
                                            <p:txEl>
                                              <p:pRg st="0" end="0"/>
                                            </p:txEl>
                                          </p:spTgt>
                                        </p:tgtEl>
                                        <p:attrNameLst>
                                          <p:attrName>style.visibility</p:attrName>
                                        </p:attrNameLst>
                                      </p:cBhvr>
                                      <p:to>
                                        <p:strVal val="visible"/>
                                      </p:to>
                                    </p:set>
                                    <p:animEffect transition="in" filter="plus(in)">
                                      <p:cBhvr>
                                        <p:cTn id="17" dur="1000"/>
                                        <p:tgtEl>
                                          <p:spTgt spid="3078">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3" presetClass="entr" presetSubtype="16" fill="hold" grpId="0" nodeType="clickEffect">
                                  <p:stCondLst>
                                    <p:cond delay="0"/>
                                  </p:stCondLst>
                                  <p:childTnLst>
                                    <p:set>
                                      <p:cBhvr>
                                        <p:cTn id="21" dur="1" fill="hold">
                                          <p:stCondLst>
                                            <p:cond delay="0"/>
                                          </p:stCondLst>
                                        </p:cTn>
                                        <p:tgtEl>
                                          <p:spTgt spid="3079">
                                            <p:txEl>
                                              <p:pRg st="0" end="0"/>
                                            </p:txEl>
                                          </p:spTgt>
                                        </p:tgtEl>
                                        <p:attrNameLst>
                                          <p:attrName>style.visibility</p:attrName>
                                        </p:attrNameLst>
                                      </p:cBhvr>
                                      <p:to>
                                        <p:strVal val="visible"/>
                                      </p:to>
                                    </p:set>
                                    <p:animEffect transition="in" filter="plus(in)">
                                      <p:cBhvr>
                                        <p:cTn id="22" dur="1000"/>
                                        <p:tgtEl>
                                          <p:spTgt spid="307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build="p"/>
      <p:bldP spid="3077" grpId="0" build="p"/>
      <p:bldP spid="3078" grpId="0" build="p"/>
      <p:bldP spid="3079" grpId="0" build="p"/>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4"/>
          <p:cNvSpPr>
            <a:spLocks noChangeArrowheads="1"/>
          </p:cNvSpPr>
          <p:nvPr/>
        </p:nvSpPr>
        <p:spPr bwMode="auto">
          <a:xfrm>
            <a:off x="1371600" y="2197100"/>
            <a:ext cx="6400800" cy="990600"/>
          </a:xfrm>
          <a:prstGeom prst="rect">
            <a:avLst/>
          </a:prstGeom>
          <a:noFill/>
          <a:ln w="9525">
            <a:noFill/>
            <a:miter lim="800000"/>
            <a:headEnd/>
            <a:tailEnd/>
          </a:ln>
        </p:spPr>
        <p:txBody>
          <a:bodyPr/>
          <a:lstStyle/>
          <a:p>
            <a:pPr algn="ctr">
              <a:spcBef>
                <a:spcPct val="20000"/>
              </a:spcBef>
            </a:pPr>
            <a:endParaRPr lang="en-US" sz="3200"/>
          </a:p>
        </p:txBody>
      </p:sp>
      <p:sp>
        <p:nvSpPr>
          <p:cNvPr id="4099" name="Rectangle 5"/>
          <p:cNvSpPr>
            <a:spLocks noChangeArrowheads="1"/>
          </p:cNvSpPr>
          <p:nvPr/>
        </p:nvSpPr>
        <p:spPr bwMode="auto">
          <a:xfrm>
            <a:off x="1371600" y="2273300"/>
            <a:ext cx="6400800" cy="990600"/>
          </a:xfrm>
          <a:prstGeom prst="rect">
            <a:avLst/>
          </a:prstGeom>
          <a:noFill/>
          <a:ln w="9525">
            <a:noFill/>
            <a:miter lim="800000"/>
            <a:headEnd/>
            <a:tailEnd/>
          </a:ln>
        </p:spPr>
        <p:txBody>
          <a:bodyPr/>
          <a:lstStyle/>
          <a:p>
            <a:pPr algn="ctr">
              <a:spcBef>
                <a:spcPct val="20000"/>
              </a:spcBef>
            </a:pPr>
            <a:endParaRPr lang="en-US" sz="3200"/>
          </a:p>
        </p:txBody>
      </p:sp>
      <p:sp>
        <p:nvSpPr>
          <p:cNvPr id="5126" name="Rectangle 6"/>
          <p:cNvSpPr>
            <a:spLocks noChangeArrowheads="1"/>
          </p:cNvSpPr>
          <p:nvPr/>
        </p:nvSpPr>
        <p:spPr bwMode="auto">
          <a:xfrm>
            <a:off x="609600" y="914400"/>
            <a:ext cx="8077200" cy="914400"/>
          </a:xfrm>
          <a:prstGeom prst="rect">
            <a:avLst/>
          </a:prstGeom>
          <a:noFill/>
          <a:ln w="9525">
            <a:noFill/>
            <a:miter lim="800000"/>
            <a:headEnd/>
            <a:tailEnd/>
          </a:ln>
        </p:spPr>
        <p:txBody>
          <a:bodyPr/>
          <a:lstStyle/>
          <a:p>
            <a:pPr algn="ctr">
              <a:spcBef>
                <a:spcPct val="20000"/>
              </a:spcBef>
            </a:pPr>
            <a:r>
              <a:rPr lang="en-US" sz="2200" b="1">
                <a:solidFill>
                  <a:srgbClr val="FF0000"/>
                </a:solidFill>
              </a:rPr>
              <a:t>NGƯỜI DÂN VÀ HOẠT ĐỘNG SẢN XUẤT Ở ĐỒNG BẰNG DUYÊN HẢI MIỀN TRUNG </a:t>
            </a:r>
            <a:r>
              <a:rPr lang="en-US" sz="2200" b="1">
                <a:solidFill>
                  <a:schemeClr val="accent2"/>
                </a:solidFill>
              </a:rPr>
              <a:t>(tiếp theo)</a:t>
            </a:r>
          </a:p>
        </p:txBody>
      </p:sp>
      <p:sp>
        <p:nvSpPr>
          <p:cNvPr id="5127" name="Rectangle 7"/>
          <p:cNvSpPr>
            <a:spLocks noChangeArrowheads="1"/>
          </p:cNvSpPr>
          <p:nvPr/>
        </p:nvSpPr>
        <p:spPr bwMode="auto">
          <a:xfrm>
            <a:off x="381000" y="2209800"/>
            <a:ext cx="3429000" cy="533400"/>
          </a:xfrm>
          <a:prstGeom prst="rect">
            <a:avLst/>
          </a:prstGeom>
          <a:noFill/>
          <a:ln w="9525">
            <a:noFill/>
            <a:miter lim="800000"/>
            <a:headEnd/>
            <a:tailEnd/>
          </a:ln>
        </p:spPr>
        <p:txBody>
          <a:bodyPr/>
          <a:lstStyle/>
          <a:p>
            <a:pPr>
              <a:spcBef>
                <a:spcPct val="20000"/>
              </a:spcBef>
            </a:pPr>
            <a:r>
              <a:rPr lang="en-US" sz="2400" b="1" i="1" u="sng">
                <a:solidFill>
                  <a:srgbClr val="000066"/>
                </a:solidFill>
              </a:rPr>
              <a:t>3. Hoạt động du lịch.</a:t>
            </a:r>
          </a:p>
        </p:txBody>
      </p:sp>
      <p:sp>
        <p:nvSpPr>
          <p:cNvPr id="4102" name="AutoShape 8">
            <a:hlinkClick r:id="rId2" action="ppaction://hlinksldjump" highlightClick="1"/>
          </p:cNvPr>
          <p:cNvSpPr>
            <a:spLocks noChangeArrowheads="1"/>
          </p:cNvSpPr>
          <p:nvPr/>
        </p:nvSpPr>
        <p:spPr bwMode="auto">
          <a:xfrm>
            <a:off x="8610600" y="6400800"/>
            <a:ext cx="381000" cy="228600"/>
          </a:xfrm>
          <a:prstGeom prst="actionButtonForwardNext">
            <a:avLst/>
          </a:prstGeom>
          <a:solidFill>
            <a:schemeClr val="accent1"/>
          </a:solidFill>
          <a:ln w="9525">
            <a:noFill/>
            <a:miter lim="800000"/>
            <a:headEnd/>
            <a:tailEnd/>
          </a:ln>
        </p:spPr>
        <p:txBody>
          <a:bodyPr wrap="none" anchor="ctr"/>
          <a:lstStyle/>
          <a:p>
            <a:endParaRPr lang="en-US"/>
          </a:p>
        </p:txBody>
      </p:sp>
      <p:sp>
        <p:nvSpPr>
          <p:cNvPr id="4103" name="Rectangle 11"/>
          <p:cNvSpPr>
            <a:spLocks noChangeArrowheads="1"/>
          </p:cNvSpPr>
          <p:nvPr/>
        </p:nvSpPr>
        <p:spPr bwMode="auto">
          <a:xfrm>
            <a:off x="685800" y="228600"/>
            <a:ext cx="7772400" cy="533400"/>
          </a:xfrm>
          <a:prstGeom prst="rect">
            <a:avLst/>
          </a:prstGeom>
          <a:noFill/>
          <a:ln w="9525">
            <a:noFill/>
            <a:miter lim="800000"/>
            <a:headEnd/>
            <a:tailEnd/>
          </a:ln>
        </p:spPr>
        <p:txBody>
          <a:bodyPr anchor="ctr"/>
          <a:lstStyle/>
          <a:p>
            <a:pPr algn="ctr"/>
            <a:r>
              <a:rPr lang="en-US" sz="2400" b="1" i="1">
                <a:solidFill>
                  <a:srgbClr val="000066"/>
                </a:solidFill>
              </a:rPr>
              <a:t/>
            </a:r>
            <a:br>
              <a:rPr lang="en-US" sz="2400" b="1" i="1">
                <a:solidFill>
                  <a:srgbClr val="000066"/>
                </a:solidFill>
              </a:rPr>
            </a:br>
            <a:r>
              <a:rPr lang="en-US" sz="2800" b="1" i="1">
                <a:solidFill>
                  <a:srgbClr val="000066"/>
                </a:solidFill>
              </a:rPr>
              <a:t> </a:t>
            </a:r>
            <a:r>
              <a:rPr lang="en-US" sz="2400" b="1" u="sng">
                <a:solidFill>
                  <a:srgbClr val="000066"/>
                </a:solidFill>
              </a:rPr>
              <a:t>Địa lí:</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126"/>
                                        </p:tgtEl>
                                        <p:attrNameLst>
                                          <p:attrName>style.visibility</p:attrName>
                                        </p:attrNameLst>
                                      </p:cBhvr>
                                      <p:to>
                                        <p:strVal val="visible"/>
                                      </p:to>
                                    </p:set>
                                    <p:anim calcmode="lin" valueType="num">
                                      <p:cBhvr additive="base">
                                        <p:cTn id="7" dur="2000" fill="hold"/>
                                        <p:tgtEl>
                                          <p:spTgt spid="5126"/>
                                        </p:tgtEl>
                                        <p:attrNameLst>
                                          <p:attrName>ppt_x</p:attrName>
                                        </p:attrNameLst>
                                      </p:cBhvr>
                                      <p:tavLst>
                                        <p:tav tm="0">
                                          <p:val>
                                            <p:strVal val="1+#ppt_w/2"/>
                                          </p:val>
                                        </p:tav>
                                        <p:tav tm="100000">
                                          <p:val>
                                            <p:strVal val="#ppt_x"/>
                                          </p:val>
                                        </p:tav>
                                      </p:tavLst>
                                    </p:anim>
                                    <p:anim calcmode="lin" valueType="num">
                                      <p:cBhvr additive="base">
                                        <p:cTn id="8" dur="2000" fill="hold"/>
                                        <p:tgtEl>
                                          <p:spTgt spid="5126"/>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8" presetClass="entr" presetSubtype="16" fill="hold" grpId="0" nodeType="clickEffect">
                                  <p:stCondLst>
                                    <p:cond delay="0"/>
                                  </p:stCondLst>
                                  <p:childTnLst>
                                    <p:set>
                                      <p:cBhvr>
                                        <p:cTn id="12" dur="1" fill="hold">
                                          <p:stCondLst>
                                            <p:cond delay="0"/>
                                          </p:stCondLst>
                                        </p:cTn>
                                        <p:tgtEl>
                                          <p:spTgt spid="5127"/>
                                        </p:tgtEl>
                                        <p:attrNameLst>
                                          <p:attrName>style.visibility</p:attrName>
                                        </p:attrNameLst>
                                      </p:cBhvr>
                                      <p:to>
                                        <p:strVal val="visible"/>
                                      </p:to>
                                    </p:set>
                                    <p:animEffect transition="in" filter="diamond(in)">
                                      <p:cBhvr>
                                        <p:cTn id="13" dur="1000"/>
                                        <p:tgtEl>
                                          <p:spTgt spid="5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6" grpId="0"/>
      <p:bldP spid="512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Picture 168"/>
          <p:cNvPicPr>
            <a:picLocks noChangeAspect="1" noChangeArrowheads="1"/>
          </p:cNvPicPr>
          <p:nvPr/>
        </p:nvPicPr>
        <p:blipFill>
          <a:blip r:embed="rId2"/>
          <a:srcRect/>
          <a:stretch>
            <a:fillRect/>
          </a:stretch>
        </p:blipFill>
        <p:spPr bwMode="auto">
          <a:xfrm>
            <a:off x="4495800" y="304800"/>
            <a:ext cx="4286250" cy="6172200"/>
          </a:xfrm>
          <a:prstGeom prst="rect">
            <a:avLst/>
          </a:prstGeom>
          <a:noFill/>
          <a:ln w="9525">
            <a:noFill/>
            <a:miter lim="800000"/>
            <a:headEnd/>
            <a:tailEnd/>
          </a:ln>
        </p:spPr>
      </p:pic>
      <p:sp>
        <p:nvSpPr>
          <p:cNvPr id="4101" name="Rectangle 5"/>
          <p:cNvSpPr>
            <a:spLocks noChangeArrowheads="1"/>
          </p:cNvSpPr>
          <p:nvPr/>
        </p:nvSpPr>
        <p:spPr bwMode="auto">
          <a:xfrm>
            <a:off x="228600" y="914400"/>
            <a:ext cx="3810000" cy="2133600"/>
          </a:xfrm>
          <a:prstGeom prst="rect">
            <a:avLst/>
          </a:prstGeom>
          <a:noFill/>
          <a:ln w="9525">
            <a:noFill/>
            <a:miter lim="800000"/>
            <a:headEnd/>
            <a:tailEnd/>
          </a:ln>
        </p:spPr>
        <p:txBody>
          <a:bodyPr/>
          <a:lstStyle/>
          <a:p>
            <a:pPr marL="342900" indent="-342900" algn="just">
              <a:spcBef>
                <a:spcPct val="20000"/>
              </a:spcBef>
            </a:pPr>
            <a:r>
              <a:rPr lang="en-US" sz="2200">
                <a:solidFill>
                  <a:srgbClr val="000066"/>
                </a:solidFill>
              </a:rPr>
              <a:t>- Các dải đồng bằng duyên hải miền Trung nằm ở vị trí nào so với biển ? Vị trí này có thuận lợi gì về du lịch?</a:t>
            </a:r>
          </a:p>
        </p:txBody>
      </p:sp>
      <p:sp>
        <p:nvSpPr>
          <p:cNvPr id="5124" name="AutoShape 6">
            <a:hlinkClick r:id="rId3" action="ppaction://hlinksldjump" highlightClick="1"/>
          </p:cNvPr>
          <p:cNvSpPr>
            <a:spLocks noChangeArrowheads="1"/>
          </p:cNvSpPr>
          <p:nvPr/>
        </p:nvSpPr>
        <p:spPr bwMode="auto">
          <a:xfrm>
            <a:off x="8763000" y="6629400"/>
            <a:ext cx="381000" cy="228600"/>
          </a:xfrm>
          <a:prstGeom prst="actionButtonForwardNext">
            <a:avLst/>
          </a:prstGeom>
          <a:solidFill>
            <a:schemeClr val="accent1"/>
          </a:solidFill>
          <a:ln w="9525">
            <a:noFill/>
            <a:miter lim="800000"/>
            <a:headEnd/>
            <a:tailEnd/>
          </a:ln>
        </p:spPr>
        <p:txBody>
          <a:bodyPr wrap="none" anchor="ctr"/>
          <a:lstStyle/>
          <a:p>
            <a:endParaRPr lang="en-US"/>
          </a:p>
        </p:txBody>
      </p:sp>
      <p:sp>
        <p:nvSpPr>
          <p:cNvPr id="5125" name="Rectangle 7"/>
          <p:cNvSpPr>
            <a:spLocks noChangeArrowheads="1"/>
          </p:cNvSpPr>
          <p:nvPr/>
        </p:nvSpPr>
        <p:spPr bwMode="auto">
          <a:xfrm>
            <a:off x="228600" y="304800"/>
            <a:ext cx="3429000" cy="533400"/>
          </a:xfrm>
          <a:prstGeom prst="rect">
            <a:avLst/>
          </a:prstGeom>
          <a:noFill/>
          <a:ln w="9525">
            <a:noFill/>
            <a:miter lim="800000"/>
            <a:headEnd/>
            <a:tailEnd/>
          </a:ln>
        </p:spPr>
        <p:txBody>
          <a:bodyPr/>
          <a:lstStyle/>
          <a:p>
            <a:pPr marL="342900" indent="-342900">
              <a:spcBef>
                <a:spcPct val="20000"/>
              </a:spcBef>
            </a:pPr>
            <a:r>
              <a:rPr lang="en-US" sz="2400" b="1" i="1" u="sng">
                <a:solidFill>
                  <a:srgbClr val="000066"/>
                </a:solidFill>
              </a:rPr>
              <a:t>3. Hoạt động du lịch.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100"/>
                                        </p:tgtEl>
                                        <p:attrNameLst>
                                          <p:attrName>style.visibility</p:attrName>
                                        </p:attrNameLst>
                                      </p:cBhvr>
                                      <p:to>
                                        <p:strVal val="visible"/>
                                      </p:to>
                                    </p:set>
                                    <p:animEffect transition="in" filter="fade">
                                      <p:cBhvr>
                                        <p:cTn id="7" dur="2000"/>
                                        <p:tgtEl>
                                          <p:spTgt spid="410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4101">
                                            <p:txEl>
                                              <p:pRg st="0" end="0"/>
                                            </p:txEl>
                                          </p:spTgt>
                                        </p:tgtEl>
                                        <p:attrNameLst>
                                          <p:attrName>style.visibility</p:attrName>
                                        </p:attrNameLst>
                                      </p:cBhvr>
                                      <p:to>
                                        <p:strVal val="visible"/>
                                      </p:to>
                                    </p:set>
                                    <p:animEffect transition="in" filter="slide(fromBottom)">
                                      <p:cBhvr>
                                        <p:cTn id="12" dur="2000"/>
                                        <p:tgtEl>
                                          <p:spTgt spid="410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Picture 181"/>
          <p:cNvPicPr>
            <a:picLocks noChangeAspect="1" noChangeArrowheads="1"/>
          </p:cNvPicPr>
          <p:nvPr/>
        </p:nvPicPr>
        <p:blipFill>
          <a:blip r:embed="rId2"/>
          <a:srcRect/>
          <a:stretch>
            <a:fillRect/>
          </a:stretch>
        </p:blipFill>
        <p:spPr bwMode="auto">
          <a:xfrm>
            <a:off x="1066800" y="685800"/>
            <a:ext cx="7696200" cy="5168900"/>
          </a:xfrm>
          <a:prstGeom prst="rect">
            <a:avLst/>
          </a:prstGeom>
          <a:noFill/>
          <a:ln w="9525">
            <a:noFill/>
            <a:miter lim="800000"/>
            <a:headEnd/>
            <a:tailEnd/>
          </a:ln>
        </p:spPr>
      </p:pic>
      <p:sp>
        <p:nvSpPr>
          <p:cNvPr id="6147" name="AutoShape 5">
            <a:hlinkClick r:id="rId3" action="ppaction://hlinksldjump" highlightClick="1"/>
          </p:cNvPr>
          <p:cNvSpPr>
            <a:spLocks noChangeArrowheads="1"/>
          </p:cNvSpPr>
          <p:nvPr/>
        </p:nvSpPr>
        <p:spPr bwMode="auto">
          <a:xfrm>
            <a:off x="8610600" y="6400800"/>
            <a:ext cx="381000" cy="228600"/>
          </a:xfrm>
          <a:prstGeom prst="actionButtonForwardNext">
            <a:avLst/>
          </a:prstGeom>
          <a:solidFill>
            <a:schemeClr val="accent1"/>
          </a:solidFill>
          <a:ln w="9525">
            <a:noFill/>
            <a:miter lim="800000"/>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nodeType="clickEffect">
                                  <p:stCondLst>
                                    <p:cond delay="0"/>
                                  </p:stCondLst>
                                  <p:childTnLst>
                                    <p:set>
                                      <p:cBhvr>
                                        <p:cTn id="6" dur="1" fill="hold">
                                          <p:stCondLst>
                                            <p:cond delay="0"/>
                                          </p:stCondLst>
                                        </p:cTn>
                                        <p:tgtEl>
                                          <p:spTgt spid="6148"/>
                                        </p:tgtEl>
                                        <p:attrNameLst>
                                          <p:attrName>style.visibility</p:attrName>
                                        </p:attrNameLst>
                                      </p:cBhvr>
                                      <p:to>
                                        <p:strVal val="visible"/>
                                      </p:to>
                                    </p:set>
                                    <p:animEffect transition="in" filter="wheel(4)">
                                      <p:cBhvr>
                                        <p:cTn id="7" dur="1000"/>
                                        <p:tgtEl>
                                          <p:spTgt spid="6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274638"/>
            <a:ext cx="3352800" cy="792162"/>
          </a:xfrm>
        </p:spPr>
        <p:txBody>
          <a:bodyPr/>
          <a:lstStyle/>
          <a:p>
            <a:pPr algn="l" eaLnBrk="1" hangingPunct="1"/>
            <a:r>
              <a:rPr lang="en-US" sz="2400" u="sng" smtClean="0"/>
              <a:t>Thảo luận nhóm đôi :</a:t>
            </a:r>
          </a:p>
        </p:txBody>
      </p:sp>
      <p:sp>
        <p:nvSpPr>
          <p:cNvPr id="7171" name="Rectangle 3"/>
          <p:cNvSpPr>
            <a:spLocks noGrp="1" noChangeArrowheads="1"/>
          </p:cNvSpPr>
          <p:nvPr>
            <p:ph type="body" idx="1"/>
          </p:nvPr>
        </p:nvSpPr>
        <p:spPr>
          <a:xfrm>
            <a:off x="457200" y="914400"/>
            <a:ext cx="8229600" cy="1143000"/>
          </a:xfrm>
        </p:spPr>
        <p:txBody>
          <a:bodyPr/>
          <a:lstStyle/>
          <a:p>
            <a:pPr algn="just" eaLnBrk="1" hangingPunct="1">
              <a:buFontTx/>
              <a:buNone/>
            </a:pPr>
            <a:r>
              <a:rPr lang="en-US" sz="2400" smtClean="0">
                <a:solidFill>
                  <a:schemeClr val="tx2"/>
                </a:solidFill>
              </a:rPr>
              <a:t>    - Hãy kể tên một số bãi biển nổi tiếng ở miền Trung mà em biết.</a:t>
            </a:r>
          </a:p>
        </p:txBody>
      </p:sp>
      <p:sp>
        <p:nvSpPr>
          <p:cNvPr id="7172" name="Rectangle 4"/>
          <p:cNvSpPr>
            <a:spLocks noChangeArrowheads="1"/>
          </p:cNvSpPr>
          <p:nvPr/>
        </p:nvSpPr>
        <p:spPr bwMode="auto">
          <a:xfrm>
            <a:off x="787400" y="2057400"/>
            <a:ext cx="3352800" cy="792163"/>
          </a:xfrm>
          <a:prstGeom prst="rect">
            <a:avLst/>
          </a:prstGeom>
          <a:noFill/>
          <a:ln w="9525">
            <a:noFill/>
            <a:miter lim="800000"/>
            <a:headEnd/>
            <a:tailEnd/>
          </a:ln>
        </p:spPr>
        <p:txBody>
          <a:bodyPr anchor="ctr"/>
          <a:lstStyle/>
          <a:p>
            <a:r>
              <a:rPr lang="en-US" sz="2400">
                <a:solidFill>
                  <a:srgbClr val="003300"/>
                </a:solidFill>
              </a:rPr>
              <a:t>Sầm Sơn (Thanh Hoá),</a:t>
            </a:r>
          </a:p>
        </p:txBody>
      </p:sp>
      <p:sp>
        <p:nvSpPr>
          <p:cNvPr id="7173" name="Rectangle 5"/>
          <p:cNvSpPr>
            <a:spLocks noChangeArrowheads="1"/>
          </p:cNvSpPr>
          <p:nvPr/>
        </p:nvSpPr>
        <p:spPr bwMode="auto">
          <a:xfrm>
            <a:off x="4013200" y="2057400"/>
            <a:ext cx="4191000" cy="792163"/>
          </a:xfrm>
          <a:prstGeom prst="rect">
            <a:avLst/>
          </a:prstGeom>
          <a:noFill/>
          <a:ln w="9525">
            <a:noFill/>
            <a:miter lim="800000"/>
            <a:headEnd/>
            <a:tailEnd/>
          </a:ln>
        </p:spPr>
        <p:txBody>
          <a:bodyPr anchor="ctr"/>
          <a:lstStyle/>
          <a:p>
            <a:r>
              <a:rPr lang="en-US" sz="2400">
                <a:solidFill>
                  <a:srgbClr val="003300"/>
                </a:solidFill>
              </a:rPr>
              <a:t>Lăng Cô (Thừa Thiên - Huế) </a:t>
            </a:r>
          </a:p>
        </p:txBody>
      </p:sp>
      <p:sp>
        <p:nvSpPr>
          <p:cNvPr id="7174" name="Rectangle 6"/>
          <p:cNvSpPr>
            <a:spLocks noChangeArrowheads="1"/>
          </p:cNvSpPr>
          <p:nvPr/>
        </p:nvSpPr>
        <p:spPr bwMode="auto">
          <a:xfrm>
            <a:off x="762000" y="3048000"/>
            <a:ext cx="4343400" cy="792163"/>
          </a:xfrm>
          <a:prstGeom prst="rect">
            <a:avLst/>
          </a:prstGeom>
          <a:noFill/>
          <a:ln w="9525">
            <a:noFill/>
            <a:miter lim="800000"/>
            <a:headEnd/>
            <a:tailEnd/>
          </a:ln>
        </p:spPr>
        <p:txBody>
          <a:bodyPr anchor="ctr"/>
          <a:lstStyle/>
          <a:p>
            <a:r>
              <a:rPr lang="en-US" sz="2400">
                <a:solidFill>
                  <a:srgbClr val="003300"/>
                </a:solidFill>
              </a:rPr>
              <a:t>Mĩ Khê, Non Nước (Đà Nẵng), </a:t>
            </a:r>
          </a:p>
        </p:txBody>
      </p:sp>
      <p:sp>
        <p:nvSpPr>
          <p:cNvPr id="7175" name="Rectangle 7"/>
          <p:cNvSpPr>
            <a:spLocks noChangeArrowheads="1"/>
          </p:cNvSpPr>
          <p:nvPr/>
        </p:nvSpPr>
        <p:spPr bwMode="auto">
          <a:xfrm>
            <a:off x="4991100" y="3048000"/>
            <a:ext cx="3505200" cy="792163"/>
          </a:xfrm>
          <a:prstGeom prst="rect">
            <a:avLst/>
          </a:prstGeom>
          <a:noFill/>
          <a:ln w="9525">
            <a:noFill/>
            <a:miter lim="800000"/>
            <a:headEnd/>
            <a:tailEnd/>
          </a:ln>
        </p:spPr>
        <p:txBody>
          <a:bodyPr anchor="ctr"/>
          <a:lstStyle/>
          <a:p>
            <a:r>
              <a:rPr lang="en-US" sz="2400">
                <a:solidFill>
                  <a:srgbClr val="003300"/>
                </a:solidFill>
              </a:rPr>
              <a:t>Nha Trang (Khánh Hoà) </a:t>
            </a:r>
          </a:p>
        </p:txBody>
      </p:sp>
      <p:sp>
        <p:nvSpPr>
          <p:cNvPr id="7176" name="Rectangle 8"/>
          <p:cNvSpPr>
            <a:spLocks noChangeArrowheads="1"/>
          </p:cNvSpPr>
          <p:nvPr/>
        </p:nvSpPr>
        <p:spPr bwMode="auto">
          <a:xfrm>
            <a:off x="749300" y="4114800"/>
            <a:ext cx="3136900" cy="792163"/>
          </a:xfrm>
          <a:prstGeom prst="rect">
            <a:avLst/>
          </a:prstGeom>
          <a:noFill/>
          <a:ln w="9525">
            <a:noFill/>
            <a:miter lim="800000"/>
            <a:headEnd/>
            <a:tailEnd/>
          </a:ln>
        </p:spPr>
        <p:txBody>
          <a:bodyPr anchor="ctr"/>
          <a:lstStyle/>
          <a:p>
            <a:r>
              <a:rPr lang="en-US" sz="2400">
                <a:solidFill>
                  <a:srgbClr val="003300"/>
                </a:solidFill>
              </a:rPr>
              <a:t>Mũi Né (Bình Thuận) </a:t>
            </a:r>
          </a:p>
        </p:txBody>
      </p:sp>
      <p:sp>
        <p:nvSpPr>
          <p:cNvPr id="7177" name="AutoShape 9">
            <a:hlinkClick r:id="rId2" action="ppaction://hlinksldjump" highlightClick="1"/>
          </p:cNvPr>
          <p:cNvSpPr>
            <a:spLocks noChangeArrowheads="1"/>
          </p:cNvSpPr>
          <p:nvPr/>
        </p:nvSpPr>
        <p:spPr bwMode="auto">
          <a:xfrm>
            <a:off x="8610600" y="6400800"/>
            <a:ext cx="381000" cy="228600"/>
          </a:xfrm>
          <a:prstGeom prst="actionButtonForwardNext">
            <a:avLst/>
          </a:prstGeom>
          <a:solidFill>
            <a:schemeClr val="accent1"/>
          </a:solidFill>
          <a:ln w="9525">
            <a:noFill/>
            <a:miter lim="800000"/>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strips(downRight)">
                                      <p:cBhvr>
                                        <p:cTn id="7" dur="500"/>
                                        <p:tgtEl>
                                          <p:spTgt spid="717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7171">
                                            <p:txEl>
                                              <p:pRg st="0" end="0"/>
                                            </p:txEl>
                                          </p:spTgt>
                                        </p:tgtEl>
                                        <p:attrNameLst>
                                          <p:attrName>style.visibility</p:attrName>
                                        </p:attrNameLst>
                                      </p:cBhvr>
                                      <p:to>
                                        <p:strVal val="visible"/>
                                      </p:to>
                                    </p:set>
                                    <p:animEffect transition="in" filter="strips(downRight)">
                                      <p:cBhvr>
                                        <p:cTn id="12" dur="500"/>
                                        <p:tgtEl>
                                          <p:spTgt spid="7171">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7172"/>
                                        </p:tgtEl>
                                        <p:attrNameLst>
                                          <p:attrName>style.visibility</p:attrName>
                                        </p:attrNameLst>
                                      </p:cBhvr>
                                      <p:to>
                                        <p:strVal val="visible"/>
                                      </p:to>
                                    </p:set>
                                    <p:animEffect transition="in" filter="strips(downRight)">
                                      <p:cBhvr>
                                        <p:cTn id="17" dur="500"/>
                                        <p:tgtEl>
                                          <p:spTgt spid="717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8" presetClass="entr" presetSubtype="6" fill="hold" grpId="0" nodeType="clickEffect">
                                  <p:stCondLst>
                                    <p:cond delay="0"/>
                                  </p:stCondLst>
                                  <p:childTnLst>
                                    <p:set>
                                      <p:cBhvr>
                                        <p:cTn id="21" dur="1" fill="hold">
                                          <p:stCondLst>
                                            <p:cond delay="0"/>
                                          </p:stCondLst>
                                        </p:cTn>
                                        <p:tgtEl>
                                          <p:spTgt spid="7173"/>
                                        </p:tgtEl>
                                        <p:attrNameLst>
                                          <p:attrName>style.visibility</p:attrName>
                                        </p:attrNameLst>
                                      </p:cBhvr>
                                      <p:to>
                                        <p:strVal val="visible"/>
                                      </p:to>
                                    </p:set>
                                    <p:animEffect transition="in" filter="strips(downRight)">
                                      <p:cBhvr>
                                        <p:cTn id="22" dur="500"/>
                                        <p:tgtEl>
                                          <p:spTgt spid="717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8" presetClass="entr" presetSubtype="6" fill="hold" grpId="0" nodeType="clickEffect">
                                  <p:stCondLst>
                                    <p:cond delay="0"/>
                                  </p:stCondLst>
                                  <p:childTnLst>
                                    <p:set>
                                      <p:cBhvr>
                                        <p:cTn id="26" dur="1" fill="hold">
                                          <p:stCondLst>
                                            <p:cond delay="0"/>
                                          </p:stCondLst>
                                        </p:cTn>
                                        <p:tgtEl>
                                          <p:spTgt spid="7174"/>
                                        </p:tgtEl>
                                        <p:attrNameLst>
                                          <p:attrName>style.visibility</p:attrName>
                                        </p:attrNameLst>
                                      </p:cBhvr>
                                      <p:to>
                                        <p:strVal val="visible"/>
                                      </p:to>
                                    </p:set>
                                    <p:animEffect transition="in" filter="strips(downRight)">
                                      <p:cBhvr>
                                        <p:cTn id="27" dur="500"/>
                                        <p:tgtEl>
                                          <p:spTgt spid="7174"/>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8" presetClass="entr" presetSubtype="6" fill="hold" grpId="0" nodeType="clickEffect">
                                  <p:stCondLst>
                                    <p:cond delay="0"/>
                                  </p:stCondLst>
                                  <p:childTnLst>
                                    <p:set>
                                      <p:cBhvr>
                                        <p:cTn id="31" dur="1" fill="hold">
                                          <p:stCondLst>
                                            <p:cond delay="0"/>
                                          </p:stCondLst>
                                        </p:cTn>
                                        <p:tgtEl>
                                          <p:spTgt spid="7175"/>
                                        </p:tgtEl>
                                        <p:attrNameLst>
                                          <p:attrName>style.visibility</p:attrName>
                                        </p:attrNameLst>
                                      </p:cBhvr>
                                      <p:to>
                                        <p:strVal val="visible"/>
                                      </p:to>
                                    </p:set>
                                    <p:animEffect transition="in" filter="strips(downRight)">
                                      <p:cBhvr>
                                        <p:cTn id="32" dur="500"/>
                                        <p:tgtEl>
                                          <p:spTgt spid="7175"/>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8" presetClass="entr" presetSubtype="6" fill="hold" grpId="0" nodeType="clickEffect">
                                  <p:stCondLst>
                                    <p:cond delay="0"/>
                                  </p:stCondLst>
                                  <p:childTnLst>
                                    <p:set>
                                      <p:cBhvr>
                                        <p:cTn id="36" dur="1" fill="hold">
                                          <p:stCondLst>
                                            <p:cond delay="0"/>
                                          </p:stCondLst>
                                        </p:cTn>
                                        <p:tgtEl>
                                          <p:spTgt spid="7176"/>
                                        </p:tgtEl>
                                        <p:attrNameLst>
                                          <p:attrName>style.visibility</p:attrName>
                                        </p:attrNameLst>
                                      </p:cBhvr>
                                      <p:to>
                                        <p:strVal val="visible"/>
                                      </p:to>
                                    </p:set>
                                    <p:animEffect transition="in" filter="strips(downRight)">
                                      <p:cBhvr>
                                        <p:cTn id="37" dur="500"/>
                                        <p:tgtEl>
                                          <p:spTgt spid="71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p:bldP spid="7171" grpId="0" build="p"/>
      <p:bldP spid="7172" grpId="0"/>
      <p:bldP spid="7173" grpId="0"/>
      <p:bldP spid="7174" grpId="0"/>
      <p:bldP spid="7175" grpId="0"/>
      <p:bldP spid="717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8"/>
          <p:cNvGrpSpPr>
            <a:grpSpLocks/>
          </p:cNvGrpSpPr>
          <p:nvPr/>
        </p:nvGrpSpPr>
        <p:grpSpPr bwMode="auto">
          <a:xfrm>
            <a:off x="0" y="228600"/>
            <a:ext cx="4343400" cy="3568700"/>
            <a:chOff x="1584" y="2077"/>
            <a:chExt cx="2736" cy="2022"/>
          </a:xfrm>
        </p:grpSpPr>
        <p:pic>
          <p:nvPicPr>
            <p:cNvPr id="8205" name="Picture 4" descr="chieu non nuoc"/>
            <p:cNvPicPr>
              <a:picLocks noChangeAspect="1" noChangeArrowheads="1"/>
            </p:cNvPicPr>
            <p:nvPr/>
          </p:nvPicPr>
          <p:blipFill>
            <a:blip r:embed="rId2"/>
            <a:srcRect t="3568"/>
            <a:stretch>
              <a:fillRect/>
            </a:stretch>
          </p:blipFill>
          <p:spPr bwMode="auto">
            <a:xfrm>
              <a:off x="1728" y="2077"/>
              <a:ext cx="2544" cy="1629"/>
            </a:xfrm>
            <a:prstGeom prst="rect">
              <a:avLst/>
            </a:prstGeom>
            <a:noFill/>
            <a:ln w="9525">
              <a:noFill/>
              <a:miter lim="800000"/>
              <a:headEnd/>
              <a:tailEnd/>
            </a:ln>
          </p:spPr>
        </p:pic>
        <p:sp>
          <p:nvSpPr>
            <p:cNvPr id="8206" name="Rectangle 7"/>
            <p:cNvSpPr>
              <a:spLocks noChangeArrowheads="1"/>
            </p:cNvSpPr>
            <p:nvPr/>
          </p:nvSpPr>
          <p:spPr bwMode="auto">
            <a:xfrm>
              <a:off x="1584" y="3600"/>
              <a:ext cx="2736" cy="499"/>
            </a:xfrm>
            <a:prstGeom prst="rect">
              <a:avLst/>
            </a:prstGeom>
            <a:noFill/>
            <a:ln w="9525">
              <a:noFill/>
              <a:miter lim="800000"/>
              <a:headEnd/>
              <a:tailEnd/>
            </a:ln>
          </p:spPr>
          <p:txBody>
            <a:bodyPr anchor="ctr"/>
            <a:lstStyle/>
            <a:p>
              <a:pPr algn="ctr"/>
              <a:r>
                <a:rPr lang="en-US" sz="2000" i="1">
                  <a:solidFill>
                    <a:schemeClr val="accent2"/>
                  </a:solidFill>
                </a:rPr>
                <a:t>Chiều trên biển Non Nước </a:t>
              </a:r>
            </a:p>
          </p:txBody>
        </p:sp>
      </p:grpSp>
      <p:grpSp>
        <p:nvGrpSpPr>
          <p:cNvPr id="3" name="Group 9"/>
          <p:cNvGrpSpPr>
            <a:grpSpLocks/>
          </p:cNvGrpSpPr>
          <p:nvPr/>
        </p:nvGrpSpPr>
        <p:grpSpPr bwMode="auto">
          <a:xfrm>
            <a:off x="4724400" y="198438"/>
            <a:ext cx="4038600" cy="3535362"/>
            <a:chOff x="2064" y="864"/>
            <a:chExt cx="2544" cy="2227"/>
          </a:xfrm>
        </p:grpSpPr>
        <p:pic>
          <p:nvPicPr>
            <p:cNvPr id="8203" name="Picture 10" descr="langco"/>
            <p:cNvPicPr>
              <a:picLocks noChangeAspect="1" noChangeArrowheads="1"/>
            </p:cNvPicPr>
            <p:nvPr/>
          </p:nvPicPr>
          <p:blipFill>
            <a:blip r:embed="rId3"/>
            <a:srcRect/>
            <a:stretch>
              <a:fillRect/>
            </a:stretch>
          </p:blipFill>
          <p:spPr bwMode="auto">
            <a:xfrm>
              <a:off x="2064" y="864"/>
              <a:ext cx="2544" cy="1909"/>
            </a:xfrm>
            <a:prstGeom prst="rect">
              <a:avLst/>
            </a:prstGeom>
            <a:noFill/>
            <a:ln w="9525">
              <a:noFill/>
              <a:miter lim="800000"/>
              <a:headEnd/>
              <a:tailEnd/>
            </a:ln>
          </p:spPr>
        </p:pic>
        <p:sp>
          <p:nvSpPr>
            <p:cNvPr id="8204" name="Rectangle 11"/>
            <p:cNvSpPr>
              <a:spLocks noChangeArrowheads="1"/>
            </p:cNvSpPr>
            <p:nvPr/>
          </p:nvSpPr>
          <p:spPr bwMode="auto">
            <a:xfrm>
              <a:off x="2208" y="2592"/>
              <a:ext cx="2120" cy="499"/>
            </a:xfrm>
            <a:prstGeom prst="rect">
              <a:avLst/>
            </a:prstGeom>
            <a:noFill/>
            <a:ln w="9525">
              <a:noFill/>
              <a:miter lim="800000"/>
              <a:headEnd/>
              <a:tailEnd/>
            </a:ln>
          </p:spPr>
          <p:txBody>
            <a:bodyPr anchor="ctr"/>
            <a:lstStyle/>
            <a:p>
              <a:pPr algn="ctr"/>
              <a:r>
                <a:rPr lang="en-US" sz="2000" i="1">
                  <a:solidFill>
                    <a:schemeClr val="accent2"/>
                  </a:solidFill>
                </a:rPr>
                <a:t>Bãi biển Lăng Cô</a:t>
              </a:r>
              <a:r>
                <a:rPr lang="en-US" sz="2400">
                  <a:solidFill>
                    <a:schemeClr val="accent2"/>
                  </a:solidFill>
                </a:rPr>
                <a:t> </a:t>
              </a:r>
            </a:p>
          </p:txBody>
        </p:sp>
      </p:grpSp>
      <p:grpSp>
        <p:nvGrpSpPr>
          <p:cNvPr id="4" name="Group 12"/>
          <p:cNvGrpSpPr>
            <a:grpSpLocks/>
          </p:cNvGrpSpPr>
          <p:nvPr/>
        </p:nvGrpSpPr>
        <p:grpSpPr bwMode="auto">
          <a:xfrm>
            <a:off x="228600" y="3581400"/>
            <a:ext cx="4114800" cy="3352800"/>
            <a:chOff x="1776" y="336"/>
            <a:chExt cx="2736" cy="2371"/>
          </a:xfrm>
        </p:grpSpPr>
        <p:pic>
          <p:nvPicPr>
            <p:cNvPr id="8201" name="Picture 13" descr="470dadda_20"/>
            <p:cNvPicPr>
              <a:picLocks noChangeAspect="1" noChangeArrowheads="1"/>
            </p:cNvPicPr>
            <p:nvPr/>
          </p:nvPicPr>
          <p:blipFill>
            <a:blip r:embed="rId4"/>
            <a:srcRect/>
            <a:stretch>
              <a:fillRect/>
            </a:stretch>
          </p:blipFill>
          <p:spPr bwMode="auto">
            <a:xfrm>
              <a:off x="1776" y="336"/>
              <a:ext cx="2736" cy="2052"/>
            </a:xfrm>
            <a:prstGeom prst="rect">
              <a:avLst/>
            </a:prstGeom>
            <a:noFill/>
            <a:ln w="9525">
              <a:noFill/>
              <a:miter lim="800000"/>
              <a:headEnd/>
              <a:tailEnd/>
            </a:ln>
          </p:spPr>
        </p:pic>
        <p:sp>
          <p:nvSpPr>
            <p:cNvPr id="8202" name="Rectangle 14"/>
            <p:cNvSpPr>
              <a:spLocks noChangeArrowheads="1"/>
            </p:cNvSpPr>
            <p:nvPr/>
          </p:nvSpPr>
          <p:spPr bwMode="auto">
            <a:xfrm>
              <a:off x="2208" y="2208"/>
              <a:ext cx="1776" cy="499"/>
            </a:xfrm>
            <a:prstGeom prst="rect">
              <a:avLst/>
            </a:prstGeom>
            <a:noFill/>
            <a:ln w="9525">
              <a:noFill/>
              <a:miter lim="800000"/>
              <a:headEnd/>
              <a:tailEnd/>
            </a:ln>
          </p:spPr>
          <p:txBody>
            <a:bodyPr anchor="ctr"/>
            <a:lstStyle/>
            <a:p>
              <a:pPr algn="ctr"/>
              <a:r>
                <a:rPr lang="en-US" sz="2000" i="1">
                  <a:solidFill>
                    <a:schemeClr val="accent2"/>
                  </a:solidFill>
                </a:rPr>
                <a:t>Bãi biển Sầm Sơn </a:t>
              </a:r>
            </a:p>
          </p:txBody>
        </p:sp>
      </p:grpSp>
      <p:grpSp>
        <p:nvGrpSpPr>
          <p:cNvPr id="5" name="Group 15"/>
          <p:cNvGrpSpPr>
            <a:grpSpLocks/>
          </p:cNvGrpSpPr>
          <p:nvPr/>
        </p:nvGrpSpPr>
        <p:grpSpPr bwMode="auto">
          <a:xfrm>
            <a:off x="4724400" y="3581400"/>
            <a:ext cx="4114800" cy="3429000"/>
            <a:chOff x="1584" y="1392"/>
            <a:chExt cx="2688" cy="2160"/>
          </a:xfrm>
        </p:grpSpPr>
        <p:pic>
          <p:nvPicPr>
            <p:cNvPr id="8199" name="Picture 16" descr="bien%20thian%20cam"/>
            <p:cNvPicPr>
              <a:picLocks noChangeAspect="1" noChangeArrowheads="1"/>
            </p:cNvPicPr>
            <p:nvPr/>
          </p:nvPicPr>
          <p:blipFill>
            <a:blip r:embed="rId5"/>
            <a:srcRect l="4546" r="4546"/>
            <a:stretch>
              <a:fillRect/>
            </a:stretch>
          </p:blipFill>
          <p:spPr bwMode="auto">
            <a:xfrm>
              <a:off x="1584" y="1392"/>
              <a:ext cx="2688" cy="1774"/>
            </a:xfrm>
            <a:prstGeom prst="rect">
              <a:avLst/>
            </a:prstGeom>
            <a:noFill/>
            <a:ln w="9525">
              <a:noFill/>
              <a:miter lim="800000"/>
              <a:headEnd/>
              <a:tailEnd/>
            </a:ln>
          </p:spPr>
        </p:pic>
        <p:sp>
          <p:nvSpPr>
            <p:cNvPr id="8200" name="Rectangle 17"/>
            <p:cNvSpPr>
              <a:spLocks noChangeArrowheads="1"/>
            </p:cNvSpPr>
            <p:nvPr/>
          </p:nvSpPr>
          <p:spPr bwMode="auto">
            <a:xfrm>
              <a:off x="2016" y="3024"/>
              <a:ext cx="1920" cy="528"/>
            </a:xfrm>
            <a:prstGeom prst="rect">
              <a:avLst/>
            </a:prstGeom>
            <a:noFill/>
            <a:ln w="9525">
              <a:noFill/>
              <a:miter lim="800000"/>
              <a:headEnd/>
              <a:tailEnd/>
            </a:ln>
          </p:spPr>
          <p:txBody>
            <a:bodyPr anchor="ctr"/>
            <a:lstStyle/>
            <a:p>
              <a:pPr algn="ctr"/>
              <a:r>
                <a:rPr lang="en-US" sz="2000" i="1">
                  <a:solidFill>
                    <a:schemeClr val="accent2"/>
                  </a:solidFill>
                </a:rPr>
                <a:t>Bãi biển Thiên Cầm</a:t>
              </a:r>
            </a:p>
          </p:txBody>
        </p:sp>
      </p:grpSp>
      <p:sp>
        <p:nvSpPr>
          <p:cNvPr id="8198" name="AutoShape 18">
            <a:hlinkClick r:id="rId6" action="ppaction://hlinksldjump" highlightClick="1"/>
          </p:cNvPr>
          <p:cNvSpPr>
            <a:spLocks noChangeArrowheads="1"/>
          </p:cNvSpPr>
          <p:nvPr/>
        </p:nvSpPr>
        <p:spPr bwMode="auto">
          <a:xfrm>
            <a:off x="8636000" y="6502400"/>
            <a:ext cx="381000" cy="228600"/>
          </a:xfrm>
          <a:prstGeom prst="actionButtonForwardNext">
            <a:avLst/>
          </a:prstGeom>
          <a:solidFill>
            <a:schemeClr val="accent1"/>
          </a:solidFill>
          <a:ln w="9525">
            <a:noFill/>
            <a:miter lim="800000"/>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1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1"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heel(4)">
                                      <p:cBhvr>
                                        <p:cTn id="12" dur="1000"/>
                                        <p:tgtEl>
                                          <p:spTgt spid="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1"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heel(4)">
                                      <p:cBhvr>
                                        <p:cTn id="17" dur="1000"/>
                                        <p:tgtEl>
                                          <p:spTgt spid="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1" presetClass="entr" presetSubtype="4"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heel(4)">
                                      <p:cBhvr>
                                        <p:cTn id="22"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
          <p:cNvGrpSpPr>
            <a:grpSpLocks/>
          </p:cNvGrpSpPr>
          <p:nvPr/>
        </p:nvGrpSpPr>
        <p:grpSpPr bwMode="auto">
          <a:xfrm>
            <a:off x="381000" y="228600"/>
            <a:ext cx="3733800" cy="3306763"/>
            <a:chOff x="384" y="336"/>
            <a:chExt cx="2352" cy="2083"/>
          </a:xfrm>
        </p:grpSpPr>
        <p:pic>
          <p:nvPicPr>
            <p:cNvPr id="9229" name="Picture 4" descr="Hoi%20an%202"/>
            <p:cNvPicPr>
              <a:picLocks noChangeAspect="1" noChangeArrowheads="1"/>
            </p:cNvPicPr>
            <p:nvPr/>
          </p:nvPicPr>
          <p:blipFill>
            <a:blip r:embed="rId2"/>
            <a:srcRect/>
            <a:stretch>
              <a:fillRect/>
            </a:stretch>
          </p:blipFill>
          <p:spPr bwMode="auto">
            <a:xfrm>
              <a:off x="384" y="336"/>
              <a:ext cx="2352" cy="1770"/>
            </a:xfrm>
            <a:prstGeom prst="rect">
              <a:avLst/>
            </a:prstGeom>
            <a:noFill/>
            <a:ln w="9525">
              <a:noFill/>
              <a:miter lim="800000"/>
              <a:headEnd/>
              <a:tailEnd/>
            </a:ln>
          </p:spPr>
        </p:pic>
        <p:sp>
          <p:nvSpPr>
            <p:cNvPr id="9230" name="Rectangle 5"/>
            <p:cNvSpPr>
              <a:spLocks noChangeArrowheads="1"/>
            </p:cNvSpPr>
            <p:nvPr/>
          </p:nvSpPr>
          <p:spPr bwMode="auto">
            <a:xfrm>
              <a:off x="576" y="1968"/>
              <a:ext cx="1976" cy="451"/>
            </a:xfrm>
            <a:prstGeom prst="rect">
              <a:avLst/>
            </a:prstGeom>
            <a:noFill/>
            <a:ln w="9525">
              <a:noFill/>
              <a:miter lim="800000"/>
              <a:headEnd/>
              <a:tailEnd/>
            </a:ln>
          </p:spPr>
          <p:txBody>
            <a:bodyPr anchor="ctr"/>
            <a:lstStyle/>
            <a:p>
              <a:pPr algn="ctr"/>
              <a:r>
                <a:rPr lang="en-US" i="1">
                  <a:solidFill>
                    <a:schemeClr val="accent2"/>
                  </a:solidFill>
                </a:rPr>
                <a:t>Góc phố Hội An </a:t>
              </a:r>
            </a:p>
          </p:txBody>
        </p:sp>
      </p:grpSp>
      <p:grpSp>
        <p:nvGrpSpPr>
          <p:cNvPr id="3" name="Group 7"/>
          <p:cNvGrpSpPr>
            <a:grpSpLocks/>
          </p:cNvGrpSpPr>
          <p:nvPr/>
        </p:nvGrpSpPr>
        <p:grpSpPr bwMode="auto">
          <a:xfrm>
            <a:off x="4673600" y="88900"/>
            <a:ext cx="4038600" cy="3459163"/>
            <a:chOff x="1392" y="1440"/>
            <a:chExt cx="2544" cy="2179"/>
          </a:xfrm>
        </p:grpSpPr>
        <p:pic>
          <p:nvPicPr>
            <p:cNvPr id="9227" name="Picture 8" descr="hue"/>
            <p:cNvPicPr>
              <a:picLocks noChangeAspect="1" noChangeArrowheads="1"/>
            </p:cNvPicPr>
            <p:nvPr/>
          </p:nvPicPr>
          <p:blipFill>
            <a:blip r:embed="rId3"/>
            <a:srcRect/>
            <a:stretch>
              <a:fillRect/>
            </a:stretch>
          </p:blipFill>
          <p:spPr bwMode="auto">
            <a:xfrm>
              <a:off x="1392" y="1440"/>
              <a:ext cx="2544" cy="1866"/>
            </a:xfrm>
            <a:prstGeom prst="rect">
              <a:avLst/>
            </a:prstGeom>
            <a:noFill/>
            <a:ln w="9525">
              <a:noFill/>
              <a:miter lim="800000"/>
              <a:headEnd/>
              <a:tailEnd/>
            </a:ln>
          </p:spPr>
        </p:pic>
        <p:sp>
          <p:nvSpPr>
            <p:cNvPr id="9228" name="Rectangle 9"/>
            <p:cNvSpPr>
              <a:spLocks noChangeArrowheads="1"/>
            </p:cNvSpPr>
            <p:nvPr/>
          </p:nvSpPr>
          <p:spPr bwMode="auto">
            <a:xfrm>
              <a:off x="1680" y="3120"/>
              <a:ext cx="1976" cy="499"/>
            </a:xfrm>
            <a:prstGeom prst="rect">
              <a:avLst/>
            </a:prstGeom>
            <a:noFill/>
            <a:ln w="9525">
              <a:noFill/>
              <a:miter lim="800000"/>
              <a:headEnd/>
              <a:tailEnd/>
            </a:ln>
          </p:spPr>
          <p:txBody>
            <a:bodyPr anchor="ctr"/>
            <a:lstStyle/>
            <a:p>
              <a:pPr algn="ctr"/>
              <a:r>
                <a:rPr lang="en-US" i="1">
                  <a:solidFill>
                    <a:schemeClr val="accent2"/>
                  </a:solidFill>
                </a:rPr>
                <a:t>Kinh thành Huế </a:t>
              </a:r>
            </a:p>
          </p:txBody>
        </p:sp>
      </p:grpSp>
      <p:grpSp>
        <p:nvGrpSpPr>
          <p:cNvPr id="4" name="Group 10"/>
          <p:cNvGrpSpPr>
            <a:grpSpLocks/>
          </p:cNvGrpSpPr>
          <p:nvPr/>
        </p:nvGrpSpPr>
        <p:grpSpPr bwMode="auto">
          <a:xfrm>
            <a:off x="228600" y="3562350"/>
            <a:ext cx="4267200" cy="3295650"/>
            <a:chOff x="1968" y="1447"/>
            <a:chExt cx="2688" cy="2076"/>
          </a:xfrm>
        </p:grpSpPr>
        <p:pic>
          <p:nvPicPr>
            <p:cNvPr id="9225" name="Picture 11" descr="Thanh dia My Son"/>
            <p:cNvPicPr>
              <a:picLocks noChangeAspect="1" noChangeArrowheads="1"/>
            </p:cNvPicPr>
            <p:nvPr/>
          </p:nvPicPr>
          <p:blipFill>
            <a:blip r:embed="rId4"/>
            <a:srcRect/>
            <a:stretch>
              <a:fillRect/>
            </a:stretch>
          </p:blipFill>
          <p:spPr bwMode="auto">
            <a:xfrm>
              <a:off x="1968" y="1447"/>
              <a:ext cx="2688" cy="1717"/>
            </a:xfrm>
            <a:prstGeom prst="rect">
              <a:avLst/>
            </a:prstGeom>
            <a:noFill/>
            <a:ln w="9525">
              <a:noFill/>
              <a:miter lim="800000"/>
              <a:headEnd/>
              <a:tailEnd/>
            </a:ln>
          </p:spPr>
        </p:pic>
        <p:sp>
          <p:nvSpPr>
            <p:cNvPr id="9226" name="Rectangle 12"/>
            <p:cNvSpPr>
              <a:spLocks noChangeArrowheads="1"/>
            </p:cNvSpPr>
            <p:nvPr/>
          </p:nvSpPr>
          <p:spPr bwMode="auto">
            <a:xfrm>
              <a:off x="2352" y="3024"/>
              <a:ext cx="1976" cy="499"/>
            </a:xfrm>
            <a:prstGeom prst="rect">
              <a:avLst/>
            </a:prstGeom>
            <a:noFill/>
            <a:ln w="9525">
              <a:noFill/>
              <a:miter lim="800000"/>
              <a:headEnd/>
              <a:tailEnd/>
            </a:ln>
          </p:spPr>
          <p:txBody>
            <a:bodyPr anchor="ctr"/>
            <a:lstStyle/>
            <a:p>
              <a:pPr algn="ctr"/>
              <a:r>
                <a:rPr lang="en-US" i="1">
                  <a:solidFill>
                    <a:schemeClr val="accent2"/>
                  </a:solidFill>
                </a:rPr>
                <a:t>Thánh địa Mĩ Sơn </a:t>
              </a:r>
            </a:p>
          </p:txBody>
        </p:sp>
      </p:grpSp>
      <p:grpSp>
        <p:nvGrpSpPr>
          <p:cNvPr id="5" name="Group 13"/>
          <p:cNvGrpSpPr>
            <a:grpSpLocks/>
          </p:cNvGrpSpPr>
          <p:nvPr/>
        </p:nvGrpSpPr>
        <p:grpSpPr bwMode="auto">
          <a:xfrm>
            <a:off x="4876800" y="3403600"/>
            <a:ext cx="3857625" cy="3225800"/>
            <a:chOff x="1824" y="1248"/>
            <a:chExt cx="2430" cy="2131"/>
          </a:xfrm>
        </p:grpSpPr>
        <p:pic>
          <p:nvPicPr>
            <p:cNvPr id="9223" name="Picture 14" descr="phongnha1"/>
            <p:cNvPicPr>
              <a:picLocks noChangeAspect="1" noChangeArrowheads="1"/>
            </p:cNvPicPr>
            <p:nvPr/>
          </p:nvPicPr>
          <p:blipFill>
            <a:blip r:embed="rId5"/>
            <a:srcRect/>
            <a:stretch>
              <a:fillRect/>
            </a:stretch>
          </p:blipFill>
          <p:spPr bwMode="auto">
            <a:xfrm>
              <a:off x="1824" y="1248"/>
              <a:ext cx="2430" cy="1830"/>
            </a:xfrm>
            <a:prstGeom prst="rect">
              <a:avLst/>
            </a:prstGeom>
            <a:noFill/>
            <a:ln w="9525">
              <a:noFill/>
              <a:miter lim="800000"/>
              <a:headEnd/>
              <a:tailEnd/>
            </a:ln>
          </p:spPr>
        </p:pic>
        <p:sp>
          <p:nvSpPr>
            <p:cNvPr id="9224" name="Rectangle 15"/>
            <p:cNvSpPr>
              <a:spLocks noChangeArrowheads="1"/>
            </p:cNvSpPr>
            <p:nvPr/>
          </p:nvSpPr>
          <p:spPr bwMode="auto">
            <a:xfrm>
              <a:off x="2016" y="2880"/>
              <a:ext cx="1976" cy="499"/>
            </a:xfrm>
            <a:prstGeom prst="rect">
              <a:avLst/>
            </a:prstGeom>
            <a:noFill/>
            <a:ln w="9525">
              <a:noFill/>
              <a:miter lim="800000"/>
              <a:headEnd/>
              <a:tailEnd/>
            </a:ln>
          </p:spPr>
          <p:txBody>
            <a:bodyPr anchor="ctr"/>
            <a:lstStyle/>
            <a:p>
              <a:pPr algn="ctr"/>
              <a:r>
                <a:rPr lang="en-US" i="1">
                  <a:solidFill>
                    <a:schemeClr val="accent2"/>
                  </a:solidFill>
                </a:rPr>
                <a:t/>
              </a:r>
              <a:br>
                <a:rPr lang="en-US" i="1">
                  <a:solidFill>
                    <a:schemeClr val="accent2"/>
                  </a:solidFill>
                </a:rPr>
              </a:br>
              <a:r>
                <a:rPr lang="en-US" i="1">
                  <a:solidFill>
                    <a:schemeClr val="accent2"/>
                  </a:solidFill>
                </a:rPr>
                <a:t>Động Phong Nha </a:t>
              </a:r>
            </a:p>
          </p:txBody>
        </p:sp>
      </p:grpSp>
      <p:sp>
        <p:nvSpPr>
          <p:cNvPr id="9222" name="AutoShape 16">
            <a:hlinkClick r:id="rId6" action="ppaction://hlinksldjump" highlightClick="1"/>
          </p:cNvPr>
          <p:cNvSpPr>
            <a:spLocks noChangeArrowheads="1"/>
          </p:cNvSpPr>
          <p:nvPr/>
        </p:nvSpPr>
        <p:spPr bwMode="auto">
          <a:xfrm>
            <a:off x="8610600" y="6489700"/>
            <a:ext cx="381000" cy="228600"/>
          </a:xfrm>
          <a:prstGeom prst="actionButtonForwardNext">
            <a:avLst/>
          </a:prstGeom>
          <a:solidFill>
            <a:schemeClr val="accent1"/>
          </a:solidFill>
          <a:ln w="9525">
            <a:noFill/>
            <a:miter lim="800000"/>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1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1"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heel(4)">
                                      <p:cBhvr>
                                        <p:cTn id="12" dur="1000"/>
                                        <p:tgtEl>
                                          <p:spTgt spid="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1"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heel(4)">
                                      <p:cBhvr>
                                        <p:cTn id="17" dur="1000"/>
                                        <p:tgtEl>
                                          <p:spTgt spid="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1" presetClass="entr" presetSubtype="4"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heel(4)">
                                      <p:cBhvr>
                                        <p:cTn id="22"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4"/>
          <p:cNvSpPr>
            <a:spLocks noChangeArrowheads="1"/>
          </p:cNvSpPr>
          <p:nvPr/>
        </p:nvSpPr>
        <p:spPr bwMode="auto">
          <a:xfrm>
            <a:off x="1371600" y="2197100"/>
            <a:ext cx="6400800" cy="990600"/>
          </a:xfrm>
          <a:prstGeom prst="rect">
            <a:avLst/>
          </a:prstGeom>
          <a:noFill/>
          <a:ln w="9525">
            <a:noFill/>
            <a:miter lim="800000"/>
            <a:headEnd/>
            <a:tailEnd/>
          </a:ln>
        </p:spPr>
        <p:txBody>
          <a:bodyPr/>
          <a:lstStyle/>
          <a:p>
            <a:pPr algn="ctr">
              <a:spcBef>
                <a:spcPct val="20000"/>
              </a:spcBef>
            </a:pPr>
            <a:endParaRPr lang="en-US" sz="3200"/>
          </a:p>
        </p:txBody>
      </p:sp>
      <p:sp>
        <p:nvSpPr>
          <p:cNvPr id="10243" name="Rectangle 5"/>
          <p:cNvSpPr>
            <a:spLocks noChangeArrowheads="1"/>
          </p:cNvSpPr>
          <p:nvPr/>
        </p:nvSpPr>
        <p:spPr bwMode="auto">
          <a:xfrm>
            <a:off x="1371600" y="2273300"/>
            <a:ext cx="6400800" cy="990600"/>
          </a:xfrm>
          <a:prstGeom prst="rect">
            <a:avLst/>
          </a:prstGeom>
          <a:noFill/>
          <a:ln w="9525">
            <a:noFill/>
            <a:miter lim="800000"/>
            <a:headEnd/>
            <a:tailEnd/>
          </a:ln>
        </p:spPr>
        <p:txBody>
          <a:bodyPr/>
          <a:lstStyle/>
          <a:p>
            <a:pPr algn="ctr">
              <a:spcBef>
                <a:spcPct val="20000"/>
              </a:spcBef>
            </a:pPr>
            <a:endParaRPr lang="en-US" sz="3200"/>
          </a:p>
        </p:txBody>
      </p:sp>
      <p:sp>
        <p:nvSpPr>
          <p:cNvPr id="10244" name="Rectangle 6"/>
          <p:cNvSpPr>
            <a:spLocks noChangeArrowheads="1"/>
          </p:cNvSpPr>
          <p:nvPr/>
        </p:nvSpPr>
        <p:spPr bwMode="auto">
          <a:xfrm>
            <a:off x="533400" y="1219200"/>
            <a:ext cx="8077200" cy="914400"/>
          </a:xfrm>
          <a:prstGeom prst="rect">
            <a:avLst/>
          </a:prstGeom>
          <a:noFill/>
          <a:ln w="9525">
            <a:noFill/>
            <a:miter lim="800000"/>
            <a:headEnd/>
            <a:tailEnd/>
          </a:ln>
        </p:spPr>
        <p:txBody>
          <a:bodyPr/>
          <a:lstStyle/>
          <a:p>
            <a:pPr algn="ctr">
              <a:spcBef>
                <a:spcPct val="20000"/>
              </a:spcBef>
            </a:pPr>
            <a:r>
              <a:rPr lang="en-US" sz="2600" b="1">
                <a:solidFill>
                  <a:srgbClr val="FF0000"/>
                </a:solidFill>
              </a:rPr>
              <a:t>NGƯỜI DÂN VÀ HOẠT ĐỘNG SẢN XUẤT Ở ĐỒNG BẰNG DUYÊN HẢI MIỀN TRUNG </a:t>
            </a:r>
            <a:r>
              <a:rPr lang="en-US" sz="2400" b="1">
                <a:solidFill>
                  <a:schemeClr val="accent2"/>
                </a:solidFill>
              </a:rPr>
              <a:t>(tiếp theo)</a:t>
            </a:r>
          </a:p>
        </p:txBody>
      </p:sp>
      <p:sp>
        <p:nvSpPr>
          <p:cNvPr id="10245" name="Rectangle 7"/>
          <p:cNvSpPr>
            <a:spLocks noChangeArrowheads="1"/>
          </p:cNvSpPr>
          <p:nvPr/>
        </p:nvSpPr>
        <p:spPr bwMode="auto">
          <a:xfrm>
            <a:off x="381000" y="2209800"/>
            <a:ext cx="8153400" cy="533400"/>
          </a:xfrm>
          <a:prstGeom prst="rect">
            <a:avLst/>
          </a:prstGeom>
          <a:noFill/>
          <a:ln w="9525">
            <a:noFill/>
            <a:miter lim="800000"/>
            <a:headEnd/>
            <a:tailEnd/>
          </a:ln>
        </p:spPr>
        <p:txBody>
          <a:bodyPr/>
          <a:lstStyle/>
          <a:p>
            <a:pPr>
              <a:spcBef>
                <a:spcPct val="20000"/>
              </a:spcBef>
            </a:pPr>
            <a:r>
              <a:rPr lang="en-US" sz="2400" b="1" i="1">
                <a:solidFill>
                  <a:srgbClr val="000066"/>
                </a:solidFill>
              </a:rPr>
              <a:t>3. Hoạt động du lịch.</a:t>
            </a:r>
          </a:p>
        </p:txBody>
      </p:sp>
      <p:sp>
        <p:nvSpPr>
          <p:cNvPr id="10246" name="AutoShape 8">
            <a:hlinkClick r:id="rId2" action="ppaction://hlinksldjump" highlightClick="1"/>
          </p:cNvPr>
          <p:cNvSpPr>
            <a:spLocks noChangeArrowheads="1"/>
          </p:cNvSpPr>
          <p:nvPr/>
        </p:nvSpPr>
        <p:spPr bwMode="auto">
          <a:xfrm>
            <a:off x="8610600" y="6400800"/>
            <a:ext cx="381000" cy="228600"/>
          </a:xfrm>
          <a:prstGeom prst="actionButtonForwardNext">
            <a:avLst/>
          </a:prstGeom>
          <a:solidFill>
            <a:schemeClr val="accent1"/>
          </a:solidFill>
          <a:ln w="9525">
            <a:noFill/>
            <a:miter lim="800000"/>
            <a:headEnd/>
            <a:tailEnd/>
          </a:ln>
        </p:spPr>
        <p:txBody>
          <a:bodyPr wrap="none" anchor="ctr"/>
          <a:lstStyle/>
          <a:p>
            <a:endParaRPr lang="en-US"/>
          </a:p>
        </p:txBody>
      </p:sp>
      <p:sp>
        <p:nvSpPr>
          <p:cNvPr id="16393" name="Rectangle 9"/>
          <p:cNvSpPr>
            <a:spLocks noChangeArrowheads="1"/>
          </p:cNvSpPr>
          <p:nvPr/>
        </p:nvSpPr>
        <p:spPr bwMode="auto">
          <a:xfrm>
            <a:off x="381000" y="2692400"/>
            <a:ext cx="8305800" cy="1295400"/>
          </a:xfrm>
          <a:prstGeom prst="rect">
            <a:avLst/>
          </a:prstGeom>
          <a:noFill/>
          <a:ln w="9525">
            <a:noFill/>
            <a:miter lim="800000"/>
            <a:headEnd/>
            <a:tailEnd/>
          </a:ln>
        </p:spPr>
        <p:txBody>
          <a:bodyPr/>
          <a:lstStyle/>
          <a:p>
            <a:pPr algn="just">
              <a:spcBef>
                <a:spcPct val="20000"/>
              </a:spcBef>
            </a:pPr>
            <a:r>
              <a:rPr lang="en-US" sz="2400">
                <a:solidFill>
                  <a:srgbClr val="000066"/>
                </a:solidFill>
              </a:rPr>
              <a:t>  - Duyên hải miền Trung có nhiều bãi biển đẹp, bằng phẳng, phủ cát trắng, nước biển trong xanh thuận lợi cho du lịch phát triển</a:t>
            </a:r>
          </a:p>
        </p:txBody>
      </p:sp>
      <p:sp>
        <p:nvSpPr>
          <p:cNvPr id="16395" name="Rectangle 11"/>
          <p:cNvSpPr>
            <a:spLocks noChangeArrowheads="1"/>
          </p:cNvSpPr>
          <p:nvPr/>
        </p:nvSpPr>
        <p:spPr bwMode="auto">
          <a:xfrm>
            <a:off x="304800" y="3962400"/>
            <a:ext cx="3124200" cy="533400"/>
          </a:xfrm>
          <a:prstGeom prst="rect">
            <a:avLst/>
          </a:prstGeom>
          <a:noFill/>
          <a:ln w="9525">
            <a:noFill/>
            <a:miter lim="800000"/>
            <a:headEnd/>
            <a:tailEnd/>
          </a:ln>
        </p:spPr>
        <p:txBody>
          <a:bodyPr/>
          <a:lstStyle/>
          <a:p>
            <a:pPr>
              <a:spcBef>
                <a:spcPct val="20000"/>
              </a:spcBef>
            </a:pPr>
            <a:r>
              <a:rPr lang="en-US" sz="2400" b="1" i="1">
                <a:solidFill>
                  <a:srgbClr val="000066"/>
                </a:solidFill>
              </a:rPr>
              <a:t>4. Phát triển kinh tế.</a:t>
            </a:r>
          </a:p>
        </p:txBody>
      </p:sp>
      <p:sp>
        <p:nvSpPr>
          <p:cNvPr id="10249" name="Rectangle 14"/>
          <p:cNvSpPr>
            <a:spLocks noChangeArrowheads="1"/>
          </p:cNvSpPr>
          <p:nvPr/>
        </p:nvSpPr>
        <p:spPr bwMode="auto">
          <a:xfrm>
            <a:off x="685800" y="228600"/>
            <a:ext cx="7772400" cy="533400"/>
          </a:xfrm>
          <a:prstGeom prst="rect">
            <a:avLst/>
          </a:prstGeom>
          <a:noFill/>
          <a:ln w="9525">
            <a:noFill/>
            <a:miter lim="800000"/>
            <a:headEnd/>
            <a:tailEnd/>
          </a:ln>
        </p:spPr>
        <p:txBody>
          <a:bodyPr anchor="ctr"/>
          <a:lstStyle/>
          <a:p>
            <a:pPr algn="ctr"/>
            <a:r>
              <a:rPr lang="en-US" sz="2400" b="1" i="1">
                <a:solidFill>
                  <a:srgbClr val="000066"/>
                </a:solidFill>
              </a:rPr>
              <a:t/>
            </a:r>
            <a:br>
              <a:rPr lang="en-US" sz="2400" b="1" i="1">
                <a:solidFill>
                  <a:srgbClr val="000066"/>
                </a:solidFill>
              </a:rPr>
            </a:br>
            <a:r>
              <a:rPr lang="en-US" sz="2800" b="1" i="1">
                <a:solidFill>
                  <a:srgbClr val="000066"/>
                </a:solidFill>
              </a:rPr>
              <a:t> </a:t>
            </a:r>
            <a:r>
              <a:rPr lang="en-US" sz="2400" b="1" u="sng">
                <a:solidFill>
                  <a:srgbClr val="000066"/>
                </a:solidFill>
              </a:rPr>
              <a:t>Địa lí:</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6393"/>
                                        </p:tgtEl>
                                        <p:attrNameLst>
                                          <p:attrName>style.visibility</p:attrName>
                                        </p:attrNameLst>
                                      </p:cBhvr>
                                      <p:to>
                                        <p:strVal val="visible"/>
                                      </p:to>
                                    </p:set>
                                    <p:animEffect transition="in" filter="diamond(in)">
                                      <p:cBhvr>
                                        <p:cTn id="7" dur="2000"/>
                                        <p:tgtEl>
                                          <p:spTgt spid="1639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16395"/>
                                        </p:tgtEl>
                                        <p:attrNameLst>
                                          <p:attrName>style.visibility</p:attrName>
                                        </p:attrNameLst>
                                      </p:cBhvr>
                                      <p:to>
                                        <p:strVal val="visible"/>
                                      </p:to>
                                    </p:set>
                                    <p:animEffect transition="in" filter="diamond(in)">
                                      <p:cBhvr>
                                        <p:cTn id="12" dur="2000"/>
                                        <p:tgtEl>
                                          <p:spTgt spid="163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3" grpId="0"/>
      <p:bldP spid="16395"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248</TotalTime>
  <Words>571</Words>
  <Application>Microsoft Office PowerPoint</Application>
  <PresentationFormat>On-screen Show (4:3)</PresentationFormat>
  <Paragraphs>54</Paragraphs>
  <Slides>17</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17</vt:i4>
      </vt:variant>
    </vt:vector>
  </HeadingPairs>
  <TitlesOfParts>
    <vt:vector size="20" baseType="lpstr">
      <vt:lpstr>Arial</vt:lpstr>
      <vt:lpstr>Calibri</vt:lpstr>
      <vt:lpstr>Default Design</vt:lpstr>
      <vt:lpstr>Slide 1</vt:lpstr>
      <vt:lpstr>Slide 2</vt:lpstr>
      <vt:lpstr>Slide 3</vt:lpstr>
      <vt:lpstr>Slide 4</vt:lpstr>
      <vt:lpstr>Slide 5</vt:lpstr>
      <vt:lpstr>Thảo luận nhóm đôi :</vt:lpstr>
      <vt:lpstr>Slide 7</vt:lpstr>
      <vt:lpstr>Slide 8</vt:lpstr>
      <vt:lpstr>Slide 9</vt:lpstr>
      <vt:lpstr>Slide 10</vt:lpstr>
      <vt:lpstr>Slide 11</vt:lpstr>
      <vt:lpstr>Slide 12</vt:lpstr>
      <vt:lpstr>Slide 13</vt:lpstr>
      <vt:lpstr>Slide 14</vt:lpstr>
      <vt:lpstr>Slide 15</vt:lpstr>
      <vt:lpstr>Slide 16</vt:lpstr>
      <vt:lpstr>Slide 17</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HP</dc:creator>
  <cp:lastModifiedBy>CSTeam</cp:lastModifiedBy>
  <cp:revision>18</cp:revision>
  <dcterms:created xsi:type="dcterms:W3CDTF">2009-02-26T16:09:57Z</dcterms:created>
  <dcterms:modified xsi:type="dcterms:W3CDTF">2016-06-30T02:21:13Z</dcterms:modified>
</cp:coreProperties>
</file>